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92" r:id="rId12"/>
    <p:sldId id="266" r:id="rId13"/>
    <p:sldId id="274" r:id="rId14"/>
    <p:sldId id="275" r:id="rId15"/>
    <p:sldId id="276" r:id="rId16"/>
    <p:sldId id="277" r:id="rId17"/>
    <p:sldId id="278" r:id="rId18"/>
    <p:sldId id="279" r:id="rId19"/>
    <p:sldId id="280" r:id="rId20"/>
    <p:sldId id="281" r:id="rId21"/>
    <p:sldId id="282" r:id="rId22"/>
    <p:sldId id="283" r:id="rId23"/>
    <p:sldId id="284" r:id="rId24"/>
    <p:sldId id="267" r:id="rId25"/>
    <p:sldId id="268" r:id="rId26"/>
    <p:sldId id="269" r:id="rId27"/>
    <p:sldId id="270" r:id="rId28"/>
    <p:sldId id="285" r:id="rId29"/>
    <p:sldId id="286" r:id="rId30"/>
    <p:sldId id="287" r:id="rId31"/>
    <p:sldId id="288" r:id="rId32"/>
    <p:sldId id="289" r:id="rId33"/>
    <p:sldId id="290" r:id="rId34"/>
    <p:sldId id="291" r:id="rId35"/>
    <p:sldId id="271" r:id="rId36"/>
    <p:sldId id="272" r:id="rId37"/>
    <p:sldId id="273" r:id="rId38"/>
  </p:sldIdLst>
  <p:sldSz cx="14630400" cy="8229600"/>
  <p:notesSz cx="8229600" cy="14630400"/>
  <p:embeddedFontLst>
    <p:embeddedFont>
      <p:font typeface="Consolas" panose="020B0609020204030204" pitchFamily="49" charset="0"/>
      <p:regular r:id="rId40"/>
      <p:bold r:id="rId41"/>
      <p:italic r:id="rId42"/>
      <p:boldItalic r:id="rId43"/>
    </p:embeddedFont>
    <p:embeddedFont>
      <p:font typeface="Host Grotesk Medium" panose="020B0504030402000203" pitchFamily="34" charset="77"/>
      <p:regular r:id="rId44"/>
    </p:embeddedFont>
    <p:embeddedFont>
      <p:font typeface="Raleway" pitchFamily="2" charset="77"/>
      <p:regular r:id="rId45"/>
      <p:bold r:id="rId46"/>
      <p:italic r:id="rId47"/>
      <p:boldItalic r:id="rId48"/>
    </p:embeddedFont>
    <p:embeddedFont>
      <p:font typeface="Raleway Light" pitchFamily="2" charset="77"/>
      <p:regular r:id="rId49"/>
      <p:italic r:id="rId50"/>
    </p:embeddedFont>
    <p:embeddedFont>
      <p:font typeface="Roboto" panose="02000000000000000000" pitchFamily="2" charset="0"/>
      <p:regular r:id="rId51"/>
      <p:bold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varScale="1">
        <p:scale>
          <a:sx n="87" d="100"/>
          <a:sy n="87" d="100"/>
        </p:scale>
        <p:origin x="20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520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EA535-8D46-4F64-C57D-82D918BF4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05DE-D4FD-86AF-B13C-D61CA4661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2018C1-2B3D-DE90-BA0F-A9DC768B05D8}"/>
              </a:ext>
            </a:extLst>
          </p:cNvPr>
          <p:cNvSpPr>
            <a:spLocks noGrp="1"/>
          </p:cNvSpPr>
          <p:nvPr>
            <p:ph type="body" idx="1"/>
          </p:nvPr>
        </p:nvSpPr>
        <p:spPr/>
        <p:txBody>
          <a:bodyPr/>
          <a:lstStyle/>
          <a:p>
            <a:r>
              <a:rPr lang="en-US" dirty="0"/>
              <a:t>James will be conducting podcast interviews at The Tavern after the meeting as part of the wrap-up activities.</a:t>
            </a:r>
          </a:p>
        </p:txBody>
      </p:sp>
      <p:sp>
        <p:nvSpPr>
          <p:cNvPr id="4" name="Slide Number Placeholder 3">
            <a:extLst>
              <a:ext uri="{FF2B5EF4-FFF2-40B4-BE49-F238E27FC236}">
                <a16:creationId xmlns:a16="http://schemas.microsoft.com/office/drawing/2014/main" id="{ADCE9452-E5D2-FC5C-CAE9-A95ACE39BDA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681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 will be conducting podcast interviews at The Tavern after the meeting as part of the wrap-up activities.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extLst>
      <p:ext uri="{BB962C8B-B14F-4D97-AF65-F5344CB8AC3E}">
        <p14:creationId xmlns:p14="http://schemas.microsoft.com/office/powerpoint/2010/main" val="2345398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extLst>
      <p:ext uri="{BB962C8B-B14F-4D97-AF65-F5344CB8AC3E}">
        <p14:creationId xmlns:p14="http://schemas.microsoft.com/office/powerpoint/2010/main" val="810318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extLst>
      <p:ext uri="{BB962C8B-B14F-4D97-AF65-F5344CB8AC3E}">
        <p14:creationId xmlns:p14="http://schemas.microsoft.com/office/powerpoint/2010/main" val="52348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extLst>
      <p:ext uri="{BB962C8B-B14F-4D97-AF65-F5344CB8AC3E}">
        <p14:creationId xmlns:p14="http://schemas.microsoft.com/office/powerpoint/2010/main" val="2613721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hyperlink" Target="https://docs.langchain.com/oss/python/langchain/middleware" TargetMode="Externa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66.png"/><Relationship Id="rId5" Type="http://schemas.openxmlformats.org/officeDocument/2006/relationships/hyperlink" Target="https://www.colinmcnamara.com/blog/langchain-middleware-study-guide" TargetMode="Externa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hyperlink" Target="https://twitter.com/colinmcnamara" TargetMode="External"/><Relationship Id="rId5" Type="http://schemas.openxmlformats.org/officeDocument/2006/relationships/hyperlink" Target="https://github.com/colinmcnamara" TargetMode="External"/><Relationship Id="rId4" Type="http://schemas.openxmlformats.org/officeDocument/2006/relationships/hyperlink" Target="https://colinmcnamara.com/"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colinmcnamara/austin_langchain" TargetMode="External"/><Relationship Id="rId13"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hyperlink" Target="https://twitter.com/AustinLangChain"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hyperlink" Target="https://discord.gg/fjQfpwcsZX" TargetMode="External"/><Relationship Id="rId11" Type="http://schemas.openxmlformats.org/officeDocument/2006/relationships/image" Target="../media/image74.png"/><Relationship Id="rId5" Type="http://schemas.openxmlformats.org/officeDocument/2006/relationships/image" Target="../media/image71.png"/><Relationship Id="rId15" Type="http://schemas.openxmlformats.org/officeDocument/2006/relationships/image" Target="../media/image76.png"/><Relationship Id="rId10" Type="http://schemas.openxmlformats.org/officeDocument/2006/relationships/hyperlink" Target="https://www.meetup.com/austin-lanchain-ai-group/" TargetMode="External"/><Relationship Id="rId4" Type="http://schemas.openxmlformats.org/officeDocument/2006/relationships/hyperlink" Target="https://aimug.org" TargetMode="External"/><Relationship Id="rId9" Type="http://schemas.openxmlformats.org/officeDocument/2006/relationships/image" Target="../media/image73.png"/><Relationship Id="rId14" Type="http://schemas.openxmlformats.org/officeDocument/2006/relationships/hyperlink" Target="https://www.youtube.com/@AustinLangChai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3209449"/>
            <a:ext cx="5812274"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Austin LangChain AIMUG </a:t>
            </a:r>
            <a:endParaRPr lang="en-US" sz="3900" dirty="0"/>
          </a:p>
        </p:txBody>
      </p:sp>
      <p:sp>
        <p:nvSpPr>
          <p:cNvPr id="4" name="Text 1"/>
          <p:cNvSpPr/>
          <p:nvPr/>
        </p:nvSpPr>
        <p:spPr>
          <a:xfrm>
            <a:off x="6280190" y="4127183"/>
            <a:ext cx="7556421"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Welcome to the Austin LangChain AIMUG - where Texas innovation meets AI exploration! Join our community of tech enthusiasts, developers, and AI practitioners as we learn together in an open, supportive environment.</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9F5">
              <a:alpha val="85000"/>
            </a:srgbClr>
          </a:solidFill>
          <a:ln/>
        </p:spPr>
        <p:txBody>
          <a:bodyPr/>
          <a:lstStyle/>
          <a:p>
            <a:endParaRPr lang="en-US"/>
          </a:p>
        </p:txBody>
      </p:sp>
      <p:sp>
        <p:nvSpPr>
          <p:cNvPr id="4" name="Text 1"/>
          <p:cNvSpPr/>
          <p:nvPr/>
        </p:nvSpPr>
        <p:spPr>
          <a:xfrm>
            <a:off x="793790" y="789027"/>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WTF is LangChain?</a:t>
            </a:r>
            <a:endParaRPr lang="en-US" sz="3900" dirty="0"/>
          </a:p>
        </p:txBody>
      </p:sp>
      <p:sp>
        <p:nvSpPr>
          <p:cNvPr id="5" name="Text 2"/>
          <p:cNvSpPr/>
          <p:nvPr/>
        </p:nvSpPr>
        <p:spPr>
          <a:xfrm>
            <a:off x="793790" y="1885355"/>
            <a:ext cx="5602962" cy="1116568"/>
          </a:xfrm>
          <a:prstGeom prst="rect">
            <a:avLst/>
          </a:prstGeom>
          <a:noFill/>
          <a:ln/>
        </p:spPr>
        <p:txBody>
          <a:bodyPr wrap="square" lIns="0" tIns="0" rIns="0" bIns="0" rtlCol="0" anchor="t"/>
          <a:lstStyle/>
          <a:p>
            <a:pPr marL="0" indent="0" algn="l">
              <a:lnSpc>
                <a:spcPts val="2900"/>
              </a:lnSpc>
              <a:buNone/>
            </a:pPr>
            <a:r>
              <a:rPr lang="en-US" sz="1950" dirty="0">
                <a:solidFill>
                  <a:srgbClr val="384653"/>
                </a:solidFill>
                <a:latin typeface="Roboto" pitchFamily="34" charset="0"/>
                <a:ea typeface="Roboto" pitchFamily="34" charset="-122"/>
                <a:cs typeface="Roboto" pitchFamily="34" charset="-120"/>
              </a:rPr>
              <a:t>LangChain is a framework for developing applications powered by language models, enabling:</a:t>
            </a:r>
            <a:endParaRPr lang="en-US" sz="1950" dirty="0"/>
          </a:p>
        </p:txBody>
      </p:sp>
      <p:sp>
        <p:nvSpPr>
          <p:cNvPr id="6" name="Text 3"/>
          <p:cNvSpPr/>
          <p:nvPr/>
        </p:nvSpPr>
        <p:spPr>
          <a:xfrm>
            <a:off x="1438632" y="3225165"/>
            <a:ext cx="3177540"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Context-Aware Applications</a:t>
            </a:r>
            <a:endParaRPr lang="en-US" sz="1950" dirty="0"/>
          </a:p>
        </p:txBody>
      </p:sp>
      <p:sp>
        <p:nvSpPr>
          <p:cNvPr id="7" name="Text 4"/>
          <p:cNvSpPr/>
          <p:nvPr/>
        </p:nvSpPr>
        <p:spPr>
          <a:xfrm>
            <a:off x="1438632" y="3733681"/>
            <a:ext cx="4958120" cy="297656"/>
          </a:xfrm>
          <a:prstGeom prst="rect">
            <a:avLst/>
          </a:prstGeom>
          <a:noFill/>
          <a:ln/>
        </p:spPr>
        <p:txBody>
          <a:bodyPr wrap="non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Connect LLMs to external data sources and systems</a:t>
            </a:r>
            <a:endParaRPr lang="en-US" sz="1550" dirty="0"/>
          </a:p>
        </p:txBody>
      </p:sp>
      <p:sp>
        <p:nvSpPr>
          <p:cNvPr id="8" name="Text 5"/>
          <p:cNvSpPr/>
          <p:nvPr/>
        </p:nvSpPr>
        <p:spPr>
          <a:xfrm>
            <a:off x="1438632" y="4428173"/>
            <a:ext cx="2550081"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Reasoning Capabilities</a:t>
            </a:r>
            <a:endParaRPr lang="en-US" sz="1950" dirty="0"/>
          </a:p>
        </p:txBody>
      </p:sp>
      <p:sp>
        <p:nvSpPr>
          <p:cNvPr id="9" name="Text 6"/>
          <p:cNvSpPr/>
          <p:nvPr/>
        </p:nvSpPr>
        <p:spPr>
          <a:xfrm>
            <a:off x="1438632" y="4936688"/>
            <a:ext cx="4958120" cy="297656"/>
          </a:xfrm>
          <a:prstGeom prst="rect">
            <a:avLst/>
          </a:prstGeom>
          <a:noFill/>
          <a:ln/>
        </p:spPr>
        <p:txBody>
          <a:bodyPr wrap="non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Chain multiple LLM calls together for complex logic</a:t>
            </a:r>
            <a:endParaRPr lang="en-US" sz="1550" dirty="0"/>
          </a:p>
        </p:txBody>
      </p:sp>
      <p:sp>
        <p:nvSpPr>
          <p:cNvPr id="10" name="Text 7"/>
          <p:cNvSpPr/>
          <p:nvPr/>
        </p:nvSpPr>
        <p:spPr>
          <a:xfrm>
            <a:off x="1438632" y="5631180"/>
            <a:ext cx="2528173"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Agent-Based Systems</a:t>
            </a:r>
            <a:endParaRPr lang="en-US" sz="1950" dirty="0"/>
          </a:p>
        </p:txBody>
      </p:sp>
      <p:sp>
        <p:nvSpPr>
          <p:cNvPr id="11" name="Text 8"/>
          <p:cNvSpPr/>
          <p:nvPr/>
        </p:nvSpPr>
        <p:spPr>
          <a:xfrm>
            <a:off x="1438632" y="6139696"/>
            <a:ext cx="4958120"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Create autonomous AI assistants that interact with tools</a:t>
            </a:r>
            <a:endParaRPr lang="en-US" sz="1550" dirty="0"/>
          </a:p>
        </p:txBody>
      </p:sp>
      <p:pic>
        <p:nvPicPr>
          <p:cNvPr id="12" name="Image 1" descr="preencoded.png"/>
          <p:cNvPicPr>
            <a:picLocks noChangeAspect="1"/>
          </p:cNvPicPr>
          <p:nvPr/>
        </p:nvPicPr>
        <p:blipFill>
          <a:blip r:embed="rId4"/>
          <a:stretch>
            <a:fillRect/>
          </a:stretch>
        </p:blipFill>
        <p:spPr>
          <a:xfrm>
            <a:off x="6888480" y="1930003"/>
            <a:ext cx="6955631" cy="4513421"/>
          </a:xfrm>
          <a:prstGeom prst="rect">
            <a:avLst/>
          </a:prstGeom>
        </p:spPr>
      </p:pic>
      <p:sp>
        <p:nvSpPr>
          <p:cNvPr id="13" name="Text 9"/>
          <p:cNvSpPr/>
          <p:nvPr/>
        </p:nvSpPr>
        <p:spPr>
          <a:xfrm>
            <a:off x="6888480" y="6666667"/>
            <a:ext cx="695563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Just like Texas prides itself on building connections, LangChain connects AI models to make them more powerful and practical.</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4C33-C508-81BD-6325-CEA4B861581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B306052-0444-7D74-B082-E3884FE39611}"/>
              </a:ext>
            </a:extLst>
          </p:cNvPr>
          <p:cNvSpPr/>
          <p:nvPr/>
        </p:nvSpPr>
        <p:spPr>
          <a:xfrm>
            <a:off x="793790" y="682585"/>
            <a:ext cx="4217551" cy="527090"/>
          </a:xfrm>
          <a:prstGeom prst="rect">
            <a:avLst/>
          </a:prstGeom>
          <a:noFill/>
          <a:ln/>
        </p:spPr>
        <p:txBody>
          <a:bodyPr wrap="none" lIns="0" tIns="0" rIns="0" bIns="0" rtlCol="0" anchor="t"/>
          <a:lstStyle/>
          <a:p>
            <a:pPr marL="0" indent="0" algn="l">
              <a:lnSpc>
                <a:spcPts val="4150"/>
              </a:lnSpc>
              <a:buNone/>
            </a:pPr>
            <a:r>
              <a:rPr lang="en-US" sz="3300" dirty="0">
                <a:solidFill>
                  <a:srgbClr val="2E3C4E"/>
                </a:solidFill>
                <a:latin typeface="Host Grotesk Medium" pitchFamily="34" charset="0"/>
                <a:ea typeface="Host Grotesk Medium" pitchFamily="34" charset="-122"/>
                <a:cs typeface="Host Grotesk Medium" pitchFamily="34" charset="-120"/>
              </a:rPr>
              <a:t>Today's Agenda</a:t>
            </a:r>
            <a:endParaRPr lang="en-US" sz="3300" dirty="0"/>
          </a:p>
        </p:txBody>
      </p:sp>
      <p:sp>
        <p:nvSpPr>
          <p:cNvPr id="3" name="Shape 1">
            <a:extLst>
              <a:ext uri="{FF2B5EF4-FFF2-40B4-BE49-F238E27FC236}">
                <a16:creationId xmlns:a16="http://schemas.microsoft.com/office/drawing/2014/main" id="{553CF64D-AD1F-89C5-2D00-D95662863469}"/>
              </a:ext>
            </a:extLst>
          </p:cNvPr>
          <p:cNvSpPr/>
          <p:nvPr/>
        </p:nvSpPr>
        <p:spPr>
          <a:xfrm>
            <a:off x="793790" y="1652468"/>
            <a:ext cx="379571" cy="379571"/>
          </a:xfrm>
          <a:prstGeom prst="roundRect">
            <a:avLst>
              <a:gd name="adj" fmla="val 18667"/>
            </a:avLst>
          </a:prstGeom>
          <a:solidFill>
            <a:srgbClr val="D9EDF2"/>
          </a:solidFill>
          <a:ln w="7620">
            <a:solidFill>
              <a:srgbClr val="BFD3D8"/>
            </a:solidFill>
            <a:prstDash val="solid"/>
          </a:ln>
        </p:spPr>
        <p:txBody>
          <a:bodyPr/>
          <a:lstStyle/>
          <a:p>
            <a:endParaRPr lang="en-US"/>
          </a:p>
        </p:txBody>
      </p:sp>
      <p:sp>
        <p:nvSpPr>
          <p:cNvPr id="4" name="Text 2">
            <a:extLst>
              <a:ext uri="{FF2B5EF4-FFF2-40B4-BE49-F238E27FC236}">
                <a16:creationId xmlns:a16="http://schemas.microsoft.com/office/drawing/2014/main" id="{1F723430-A6B4-5679-494C-C9C9FF16B2AD}"/>
              </a:ext>
            </a:extLst>
          </p:cNvPr>
          <p:cNvSpPr/>
          <p:nvPr/>
        </p:nvSpPr>
        <p:spPr>
          <a:xfrm>
            <a:off x="857071" y="168413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1</a:t>
            </a:r>
            <a:endParaRPr lang="en-US" sz="1950" dirty="0"/>
          </a:p>
        </p:txBody>
      </p:sp>
      <p:sp>
        <p:nvSpPr>
          <p:cNvPr id="5" name="Text 3">
            <a:extLst>
              <a:ext uri="{FF2B5EF4-FFF2-40B4-BE49-F238E27FC236}">
                <a16:creationId xmlns:a16="http://schemas.microsoft.com/office/drawing/2014/main" id="{65B02369-1AF0-1B58-A2A3-2C9015D6FF72}"/>
              </a:ext>
            </a:extLst>
          </p:cNvPr>
          <p:cNvSpPr/>
          <p:nvPr/>
        </p:nvSpPr>
        <p:spPr>
          <a:xfrm>
            <a:off x="1341953" y="1710452"/>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Intros</a:t>
            </a:r>
            <a:endParaRPr lang="en-US" sz="1650" dirty="0"/>
          </a:p>
        </p:txBody>
      </p:sp>
      <p:sp>
        <p:nvSpPr>
          <p:cNvPr id="6" name="Text 4">
            <a:extLst>
              <a:ext uri="{FF2B5EF4-FFF2-40B4-BE49-F238E27FC236}">
                <a16:creationId xmlns:a16="http://schemas.microsoft.com/office/drawing/2014/main" id="{E2F21247-4293-2AB7-B8C4-A687D97C26CD}"/>
              </a:ext>
            </a:extLst>
          </p:cNvPr>
          <p:cNvSpPr/>
          <p:nvPr/>
        </p:nvSpPr>
        <p:spPr>
          <a:xfrm>
            <a:off x="1341953" y="2142530"/>
            <a:ext cx="7112913" cy="253008"/>
          </a:xfrm>
          <a:prstGeom prst="rect">
            <a:avLst/>
          </a:prstGeom>
          <a:noFill/>
          <a:ln/>
        </p:spPr>
        <p:txBody>
          <a:bodyPr wrap="non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Get to know your fellow AI enthusiasts</a:t>
            </a:r>
            <a:endParaRPr lang="en-US" sz="1300" dirty="0"/>
          </a:p>
        </p:txBody>
      </p:sp>
      <p:sp>
        <p:nvSpPr>
          <p:cNvPr id="7" name="Shape 5">
            <a:extLst>
              <a:ext uri="{FF2B5EF4-FFF2-40B4-BE49-F238E27FC236}">
                <a16:creationId xmlns:a16="http://schemas.microsoft.com/office/drawing/2014/main" id="{63BC27C5-43C1-EF91-BC73-C949DDE9743C}"/>
              </a:ext>
            </a:extLst>
          </p:cNvPr>
          <p:cNvSpPr/>
          <p:nvPr/>
        </p:nvSpPr>
        <p:spPr>
          <a:xfrm>
            <a:off x="793790" y="2732842"/>
            <a:ext cx="379571" cy="379571"/>
          </a:xfrm>
          <a:prstGeom prst="roundRect">
            <a:avLst>
              <a:gd name="adj" fmla="val 18667"/>
            </a:avLst>
          </a:prstGeom>
          <a:solidFill>
            <a:srgbClr val="D9EDF2"/>
          </a:solidFill>
          <a:ln w="7620">
            <a:solidFill>
              <a:srgbClr val="BFD3D8"/>
            </a:solidFill>
            <a:prstDash val="solid"/>
          </a:ln>
        </p:spPr>
        <p:txBody>
          <a:bodyPr/>
          <a:lstStyle/>
          <a:p>
            <a:endParaRPr lang="en-US"/>
          </a:p>
        </p:txBody>
      </p:sp>
      <p:sp>
        <p:nvSpPr>
          <p:cNvPr id="8" name="Text 6">
            <a:extLst>
              <a:ext uri="{FF2B5EF4-FFF2-40B4-BE49-F238E27FC236}">
                <a16:creationId xmlns:a16="http://schemas.microsoft.com/office/drawing/2014/main" id="{7962D1B0-5117-B261-F022-EDAF86AD7CF6}"/>
              </a:ext>
            </a:extLst>
          </p:cNvPr>
          <p:cNvSpPr/>
          <p:nvPr/>
        </p:nvSpPr>
        <p:spPr>
          <a:xfrm>
            <a:off x="857071" y="2764512"/>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2</a:t>
            </a:r>
            <a:endParaRPr lang="en-US" sz="1950" dirty="0"/>
          </a:p>
        </p:txBody>
      </p:sp>
      <p:sp>
        <p:nvSpPr>
          <p:cNvPr id="9" name="Text 7">
            <a:extLst>
              <a:ext uri="{FF2B5EF4-FFF2-40B4-BE49-F238E27FC236}">
                <a16:creationId xmlns:a16="http://schemas.microsoft.com/office/drawing/2014/main" id="{C9C391A8-2423-7C8A-2B51-E2BA4AD11E44}"/>
              </a:ext>
            </a:extLst>
          </p:cNvPr>
          <p:cNvSpPr/>
          <p:nvPr/>
        </p:nvSpPr>
        <p:spPr>
          <a:xfrm>
            <a:off x="1341953" y="2790825"/>
            <a:ext cx="407217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LangChain / LangGraph 1.0 Alpha - Middleware</a:t>
            </a:r>
            <a:endParaRPr lang="en-US" sz="1650" dirty="0"/>
          </a:p>
        </p:txBody>
      </p:sp>
      <p:sp>
        <p:nvSpPr>
          <p:cNvPr id="10" name="Text 8">
            <a:extLst>
              <a:ext uri="{FF2B5EF4-FFF2-40B4-BE49-F238E27FC236}">
                <a16:creationId xmlns:a16="http://schemas.microsoft.com/office/drawing/2014/main" id="{E6CBC8A8-C77E-A88B-4A48-1B38CF01ADCD}"/>
              </a:ext>
            </a:extLst>
          </p:cNvPr>
          <p:cNvSpPr/>
          <p:nvPr/>
        </p:nvSpPr>
        <p:spPr>
          <a:xfrm>
            <a:off x="1341953" y="3222903"/>
            <a:ext cx="7112913" cy="253008"/>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Colin</a:t>
            </a:r>
            <a:r>
              <a:rPr lang="en-US" sz="1300" dirty="0">
                <a:solidFill>
                  <a:srgbClr val="384653"/>
                </a:solidFill>
                <a:latin typeface="Roboto" pitchFamily="34" charset="0"/>
                <a:ea typeface="Roboto" pitchFamily="34" charset="-122"/>
                <a:cs typeface="Roboto" pitchFamily="34" charset="-120"/>
              </a:rPr>
              <a:t> shares insights from testing 1.0 Middleware</a:t>
            </a:r>
            <a:endParaRPr lang="en-US" sz="1300" dirty="0"/>
          </a:p>
        </p:txBody>
      </p:sp>
      <p:sp>
        <p:nvSpPr>
          <p:cNvPr id="11" name="Shape 9">
            <a:extLst>
              <a:ext uri="{FF2B5EF4-FFF2-40B4-BE49-F238E27FC236}">
                <a16:creationId xmlns:a16="http://schemas.microsoft.com/office/drawing/2014/main" id="{A9922D4B-2AE0-166E-1571-5E4C2CAA3545}"/>
              </a:ext>
            </a:extLst>
          </p:cNvPr>
          <p:cNvSpPr/>
          <p:nvPr/>
        </p:nvSpPr>
        <p:spPr>
          <a:xfrm>
            <a:off x="793790" y="3813215"/>
            <a:ext cx="379571" cy="379571"/>
          </a:xfrm>
          <a:prstGeom prst="roundRect">
            <a:avLst>
              <a:gd name="adj" fmla="val 18667"/>
            </a:avLst>
          </a:prstGeom>
          <a:solidFill>
            <a:srgbClr val="D9EDF2"/>
          </a:solidFill>
          <a:ln w="7620">
            <a:solidFill>
              <a:srgbClr val="BFD3D8"/>
            </a:solidFill>
            <a:prstDash val="solid"/>
          </a:ln>
        </p:spPr>
        <p:txBody>
          <a:bodyPr/>
          <a:lstStyle/>
          <a:p>
            <a:endParaRPr lang="en-US"/>
          </a:p>
        </p:txBody>
      </p:sp>
      <p:sp>
        <p:nvSpPr>
          <p:cNvPr id="12" name="Text 10">
            <a:extLst>
              <a:ext uri="{FF2B5EF4-FFF2-40B4-BE49-F238E27FC236}">
                <a16:creationId xmlns:a16="http://schemas.microsoft.com/office/drawing/2014/main" id="{DD5DE5F4-1802-EB16-6BB9-EFBEFF6A2C10}"/>
              </a:ext>
            </a:extLst>
          </p:cNvPr>
          <p:cNvSpPr/>
          <p:nvPr/>
        </p:nvSpPr>
        <p:spPr>
          <a:xfrm>
            <a:off x="857071" y="3844885"/>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3</a:t>
            </a:r>
            <a:endParaRPr lang="en-US" sz="1950" dirty="0"/>
          </a:p>
        </p:txBody>
      </p:sp>
      <p:sp>
        <p:nvSpPr>
          <p:cNvPr id="13" name="Text 11">
            <a:extLst>
              <a:ext uri="{FF2B5EF4-FFF2-40B4-BE49-F238E27FC236}">
                <a16:creationId xmlns:a16="http://schemas.microsoft.com/office/drawing/2014/main" id="{322C95DF-1CAD-C238-396D-D328C5998BC5}"/>
              </a:ext>
            </a:extLst>
          </p:cNvPr>
          <p:cNvSpPr/>
          <p:nvPr/>
        </p:nvSpPr>
        <p:spPr>
          <a:xfrm>
            <a:off x="1341953" y="3871198"/>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Thunderstorm Talks</a:t>
            </a:r>
            <a:endParaRPr lang="en-US" sz="1650" dirty="0"/>
          </a:p>
        </p:txBody>
      </p:sp>
      <p:sp>
        <p:nvSpPr>
          <p:cNvPr id="14" name="Text 12">
            <a:extLst>
              <a:ext uri="{FF2B5EF4-FFF2-40B4-BE49-F238E27FC236}">
                <a16:creationId xmlns:a16="http://schemas.microsoft.com/office/drawing/2014/main" id="{FA5874E2-8B61-97F3-ACC5-8838747D6738}"/>
              </a:ext>
            </a:extLst>
          </p:cNvPr>
          <p:cNvSpPr/>
          <p:nvPr/>
        </p:nvSpPr>
        <p:spPr>
          <a:xfrm>
            <a:off x="1341953" y="4303276"/>
            <a:ext cx="7112913" cy="253008"/>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Ryan Booth </a:t>
            </a:r>
            <a:r>
              <a:rPr lang="en-US" sz="1300" dirty="0">
                <a:solidFill>
                  <a:srgbClr val="384653"/>
                </a:solidFill>
                <a:latin typeface="Roboto" pitchFamily="34" charset="0"/>
                <a:ea typeface="Roboto" pitchFamily="34" charset="-122"/>
                <a:cs typeface="Roboto" pitchFamily="34" charset="-120"/>
              </a:rPr>
              <a:t>– Agentic Purchasing - AP2 In Action ,</a:t>
            </a:r>
            <a:endParaRPr lang="en-US" sz="1300" dirty="0"/>
          </a:p>
        </p:txBody>
      </p:sp>
      <p:sp>
        <p:nvSpPr>
          <p:cNvPr id="15" name="Text 13">
            <a:extLst>
              <a:ext uri="{FF2B5EF4-FFF2-40B4-BE49-F238E27FC236}">
                <a16:creationId xmlns:a16="http://schemas.microsoft.com/office/drawing/2014/main" id="{B1E1A004-9729-7BD3-4265-D6192E447BDB}"/>
              </a:ext>
            </a:extLst>
          </p:cNvPr>
          <p:cNvSpPr/>
          <p:nvPr/>
        </p:nvSpPr>
        <p:spPr>
          <a:xfrm>
            <a:off x="1341953" y="4719589"/>
            <a:ext cx="7112913" cy="230007"/>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Venika Kakarla</a:t>
            </a:r>
            <a:r>
              <a:rPr lang="en-US" sz="1300" dirty="0">
                <a:solidFill>
                  <a:srgbClr val="384653"/>
                </a:solidFill>
                <a:latin typeface="Roboto" pitchFamily="34" charset="0"/>
                <a:ea typeface="Roboto" pitchFamily="34" charset="-122"/>
                <a:cs typeface="Roboto" pitchFamily="34" charset="-120"/>
              </a:rPr>
              <a:t> – Research from Stanford Internship</a:t>
            </a:r>
            <a:endParaRPr lang="en-US" sz="1300" dirty="0"/>
          </a:p>
        </p:txBody>
      </p:sp>
      <p:sp>
        <p:nvSpPr>
          <p:cNvPr id="16" name="Text 14">
            <a:extLst>
              <a:ext uri="{FF2B5EF4-FFF2-40B4-BE49-F238E27FC236}">
                <a16:creationId xmlns:a16="http://schemas.microsoft.com/office/drawing/2014/main" id="{F69BD0AD-C5A9-7B19-6EE8-446CFFC19D99}"/>
              </a:ext>
            </a:extLst>
          </p:cNvPr>
          <p:cNvSpPr/>
          <p:nvPr/>
        </p:nvSpPr>
        <p:spPr>
          <a:xfrm>
            <a:off x="1341953" y="5112901"/>
            <a:ext cx="7112913" cy="253008"/>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Ricky </a:t>
            </a:r>
            <a:r>
              <a:rPr lang="en-US" sz="1300" b="1" dirty="0" err="1">
                <a:solidFill>
                  <a:srgbClr val="384653"/>
                </a:solidFill>
                <a:latin typeface="Roboto" pitchFamily="34" charset="0"/>
                <a:ea typeface="Roboto" pitchFamily="34" charset="-122"/>
                <a:cs typeface="Roboto" pitchFamily="34" charset="-120"/>
              </a:rPr>
              <a:t>Pirruccio</a:t>
            </a:r>
            <a:r>
              <a:rPr lang="en-US" sz="1300" dirty="0">
                <a:solidFill>
                  <a:srgbClr val="384653"/>
                </a:solidFill>
                <a:latin typeface="Roboto" pitchFamily="34" charset="0"/>
                <a:ea typeface="Roboto" pitchFamily="34" charset="-122"/>
                <a:cs typeface="Roboto" pitchFamily="34" charset="-120"/>
              </a:rPr>
              <a:t> – Exploration into AI Assisted Cognition</a:t>
            </a:r>
          </a:p>
          <a:p>
            <a:pPr marL="0" indent="0" algn="l">
              <a:lnSpc>
                <a:spcPts val="1950"/>
              </a:lnSpc>
              <a:buNone/>
            </a:pPr>
            <a:endParaRPr lang="en-US" sz="1300" dirty="0"/>
          </a:p>
        </p:txBody>
      </p:sp>
      <p:sp>
        <p:nvSpPr>
          <p:cNvPr id="17" name="Shape 15">
            <a:extLst>
              <a:ext uri="{FF2B5EF4-FFF2-40B4-BE49-F238E27FC236}">
                <a16:creationId xmlns:a16="http://schemas.microsoft.com/office/drawing/2014/main" id="{64F06991-E968-5C2B-8648-F5E9E72EF2AF}"/>
              </a:ext>
            </a:extLst>
          </p:cNvPr>
          <p:cNvSpPr/>
          <p:nvPr/>
        </p:nvSpPr>
        <p:spPr>
          <a:xfrm>
            <a:off x="793790" y="5880189"/>
            <a:ext cx="379571" cy="379571"/>
          </a:xfrm>
          <a:prstGeom prst="roundRect">
            <a:avLst>
              <a:gd name="adj" fmla="val 18667"/>
            </a:avLst>
          </a:prstGeom>
          <a:solidFill>
            <a:srgbClr val="D9EDF2"/>
          </a:solidFill>
          <a:ln w="7620">
            <a:solidFill>
              <a:srgbClr val="BFD3D8"/>
            </a:solidFill>
            <a:prstDash val="solid"/>
          </a:ln>
        </p:spPr>
        <p:txBody>
          <a:bodyPr/>
          <a:lstStyle/>
          <a:p>
            <a:endParaRPr lang="en-US"/>
          </a:p>
        </p:txBody>
      </p:sp>
      <p:sp>
        <p:nvSpPr>
          <p:cNvPr id="18" name="Text 16">
            <a:extLst>
              <a:ext uri="{FF2B5EF4-FFF2-40B4-BE49-F238E27FC236}">
                <a16:creationId xmlns:a16="http://schemas.microsoft.com/office/drawing/2014/main" id="{D389011B-9A63-F085-12EA-A7D51656D7FC}"/>
              </a:ext>
            </a:extLst>
          </p:cNvPr>
          <p:cNvSpPr/>
          <p:nvPr/>
        </p:nvSpPr>
        <p:spPr>
          <a:xfrm>
            <a:off x="857071" y="591185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4</a:t>
            </a:r>
            <a:endParaRPr lang="en-US" sz="1950" dirty="0"/>
          </a:p>
        </p:txBody>
      </p:sp>
      <p:sp>
        <p:nvSpPr>
          <p:cNvPr id="19" name="Text 17">
            <a:extLst>
              <a:ext uri="{FF2B5EF4-FFF2-40B4-BE49-F238E27FC236}">
                <a16:creationId xmlns:a16="http://schemas.microsoft.com/office/drawing/2014/main" id="{7D3A66A3-5E0A-8417-3950-956580B2CE79}"/>
              </a:ext>
            </a:extLst>
          </p:cNvPr>
          <p:cNvSpPr/>
          <p:nvPr/>
        </p:nvSpPr>
        <p:spPr>
          <a:xfrm>
            <a:off x="1341953" y="5938172"/>
            <a:ext cx="2180987"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Wrap Up &amp; After Party</a:t>
            </a:r>
            <a:endParaRPr lang="en-US" sz="1650" dirty="0"/>
          </a:p>
        </p:txBody>
      </p:sp>
      <p:sp>
        <p:nvSpPr>
          <p:cNvPr id="20" name="Text 18">
            <a:extLst>
              <a:ext uri="{FF2B5EF4-FFF2-40B4-BE49-F238E27FC236}">
                <a16:creationId xmlns:a16="http://schemas.microsoft.com/office/drawing/2014/main" id="{755044F4-67D6-9977-EADB-D703B9002101}"/>
              </a:ext>
            </a:extLst>
          </p:cNvPr>
          <p:cNvSpPr/>
          <p:nvPr/>
        </p:nvSpPr>
        <p:spPr>
          <a:xfrm>
            <a:off x="1341953" y="6370250"/>
            <a:ext cx="7112913" cy="253008"/>
          </a:xfrm>
          <a:prstGeom prst="rect">
            <a:avLst/>
          </a:prstGeom>
          <a:noFill/>
          <a:ln/>
        </p:spPr>
        <p:txBody>
          <a:bodyPr wrap="non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Continue the conversation upstairs at The Tavern</a:t>
            </a:r>
            <a:endParaRPr lang="en-US" sz="1300" dirty="0"/>
          </a:p>
        </p:txBody>
      </p:sp>
      <p:sp>
        <p:nvSpPr>
          <p:cNvPr id="21" name="Text 19">
            <a:extLst>
              <a:ext uri="{FF2B5EF4-FFF2-40B4-BE49-F238E27FC236}">
                <a16:creationId xmlns:a16="http://schemas.microsoft.com/office/drawing/2014/main" id="{9ADD1F56-778E-C249-DE27-35C7F73A1905}"/>
              </a:ext>
            </a:extLst>
          </p:cNvPr>
          <p:cNvSpPr/>
          <p:nvPr/>
        </p:nvSpPr>
        <p:spPr>
          <a:xfrm>
            <a:off x="1341953" y="6775063"/>
            <a:ext cx="7112913" cy="253008"/>
          </a:xfrm>
          <a:prstGeom prst="rect">
            <a:avLst/>
          </a:prstGeom>
          <a:noFill/>
          <a:ln/>
        </p:spPr>
        <p:txBody>
          <a:bodyPr wrap="non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Interviews thanks to James</a:t>
            </a:r>
            <a:endParaRPr lang="en-US" sz="1300" dirty="0"/>
          </a:p>
        </p:txBody>
      </p:sp>
      <p:pic>
        <p:nvPicPr>
          <p:cNvPr id="22" name="Image 0" descr="preencoded.png">
            <a:extLst>
              <a:ext uri="{FF2B5EF4-FFF2-40B4-BE49-F238E27FC236}">
                <a16:creationId xmlns:a16="http://schemas.microsoft.com/office/drawing/2014/main" id="{0F3F6BAA-0C10-60D8-95BF-9E5228BA7A32}"/>
              </a:ext>
            </a:extLst>
          </p:cNvPr>
          <p:cNvPicPr>
            <a:picLocks noChangeAspect="1"/>
          </p:cNvPicPr>
          <p:nvPr/>
        </p:nvPicPr>
        <p:blipFill>
          <a:blip r:embed="rId3"/>
          <a:stretch>
            <a:fillRect/>
          </a:stretch>
        </p:blipFill>
        <p:spPr>
          <a:xfrm>
            <a:off x="8873966" y="1652468"/>
            <a:ext cx="4224576" cy="4224576"/>
          </a:xfrm>
          <a:prstGeom prst="rect">
            <a:avLst/>
          </a:prstGeom>
        </p:spPr>
      </p:pic>
      <p:sp>
        <p:nvSpPr>
          <p:cNvPr id="23" name="Text 20">
            <a:extLst>
              <a:ext uri="{FF2B5EF4-FFF2-40B4-BE49-F238E27FC236}">
                <a16:creationId xmlns:a16="http://schemas.microsoft.com/office/drawing/2014/main" id="{FDE5D6B2-1820-3AB1-CC77-DB69A2F08911}"/>
              </a:ext>
            </a:extLst>
          </p:cNvPr>
          <p:cNvSpPr/>
          <p:nvPr/>
        </p:nvSpPr>
        <p:spPr>
          <a:xfrm>
            <a:off x="793790" y="7230666"/>
            <a:ext cx="13042821" cy="316230"/>
          </a:xfrm>
          <a:prstGeom prst="rect">
            <a:avLst/>
          </a:prstGeom>
          <a:noFill/>
          <a:ln/>
        </p:spPr>
        <p:txBody>
          <a:bodyPr wrap="none" lIns="0" tIns="0" rIns="0" bIns="0" rtlCol="0" anchor="t"/>
          <a:lstStyle/>
          <a:p>
            <a:pPr marL="0" indent="0" algn="ctr">
              <a:lnSpc>
                <a:spcPts val="2450"/>
              </a:lnSpc>
              <a:buNone/>
            </a:pPr>
            <a:r>
              <a:rPr lang="en-US" sz="1650" dirty="0">
                <a:solidFill>
                  <a:srgbClr val="384653"/>
                </a:solidFill>
                <a:latin typeface="Roboto" pitchFamily="34" charset="0"/>
                <a:ea typeface="Roboto" pitchFamily="34" charset="-122"/>
                <a:cs typeface="Roboto" pitchFamily="34" charset="-120"/>
              </a:rPr>
              <a:t>Start Time: 6:20 PM</a:t>
            </a:r>
            <a:endParaRPr lang="en-US" sz="1650" dirty="0"/>
          </a:p>
        </p:txBody>
      </p:sp>
      <p:sp>
        <p:nvSpPr>
          <p:cNvPr id="26" name="Text 14">
            <a:extLst>
              <a:ext uri="{FF2B5EF4-FFF2-40B4-BE49-F238E27FC236}">
                <a16:creationId xmlns:a16="http://schemas.microsoft.com/office/drawing/2014/main" id="{9FF055B0-0D2C-1DE4-0FEE-02593E3F4659}"/>
              </a:ext>
            </a:extLst>
          </p:cNvPr>
          <p:cNvSpPr/>
          <p:nvPr/>
        </p:nvSpPr>
        <p:spPr>
          <a:xfrm>
            <a:off x="1346869" y="5501269"/>
            <a:ext cx="7112913" cy="253008"/>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Dmitri </a:t>
            </a:r>
            <a:r>
              <a:rPr lang="en-US" sz="1300" b="1" dirty="0" err="1">
                <a:solidFill>
                  <a:srgbClr val="384653"/>
                </a:solidFill>
                <a:latin typeface="Roboto" pitchFamily="34" charset="0"/>
                <a:ea typeface="Roboto" pitchFamily="34" charset="-122"/>
                <a:cs typeface="Roboto" pitchFamily="34" charset="-120"/>
              </a:rPr>
              <a:t>Lourovitski</a:t>
            </a:r>
            <a:r>
              <a:rPr lang="en-US" sz="1300" dirty="0">
                <a:solidFill>
                  <a:srgbClr val="384653"/>
                </a:solidFill>
                <a:latin typeface="Roboto" pitchFamily="34" charset="0"/>
                <a:ea typeface="Roboto" pitchFamily="34" charset="-122"/>
                <a:cs typeface="Roboto" pitchFamily="34" charset="-120"/>
              </a:rPr>
              <a:t>– Exploration into Inference Provider Frameworks</a:t>
            </a:r>
          </a:p>
          <a:p>
            <a:pPr marL="0" indent="0" algn="l">
              <a:lnSpc>
                <a:spcPts val="1950"/>
              </a:lnSpc>
              <a:buNone/>
            </a:pPr>
            <a:endParaRPr lang="en-US" sz="1300" dirty="0"/>
          </a:p>
        </p:txBody>
      </p:sp>
    </p:spTree>
    <p:extLst>
      <p:ext uri="{BB962C8B-B14F-4D97-AF65-F5344CB8AC3E}">
        <p14:creationId xmlns:p14="http://schemas.microsoft.com/office/powerpoint/2010/main" val="4169913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30925" y="502444"/>
            <a:ext cx="4568428" cy="571024"/>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Talks &amp; Demos!</a:t>
            </a:r>
            <a:endParaRPr lang="en-US" sz="3550" dirty="0"/>
          </a:p>
        </p:txBody>
      </p:sp>
      <p:sp>
        <p:nvSpPr>
          <p:cNvPr id="3" name="Shape 1"/>
          <p:cNvSpPr/>
          <p:nvPr/>
        </p:nvSpPr>
        <p:spPr>
          <a:xfrm>
            <a:off x="730925" y="1020786"/>
            <a:ext cx="7722751" cy="1427321"/>
          </a:xfrm>
          <a:prstGeom prst="roundRect">
            <a:avLst>
              <a:gd name="adj" fmla="val 5377"/>
            </a:avLst>
          </a:prstGeom>
          <a:solidFill>
            <a:srgbClr val="FAF9F5"/>
          </a:solidFill>
          <a:ln w="22860">
            <a:solidFill>
              <a:srgbClr val="BFD3D8"/>
            </a:solidFill>
            <a:prstDash val="solid"/>
          </a:ln>
        </p:spPr>
        <p:txBody>
          <a:bodyPr/>
          <a:lstStyle/>
          <a:p>
            <a:endParaRPr lang="en-US"/>
          </a:p>
        </p:txBody>
      </p:sp>
      <p:sp>
        <p:nvSpPr>
          <p:cNvPr id="4" name="Text 2"/>
          <p:cNvSpPr/>
          <p:nvPr/>
        </p:nvSpPr>
        <p:spPr>
          <a:xfrm>
            <a:off x="936427" y="1171696"/>
            <a:ext cx="3956447" cy="285512"/>
          </a:xfrm>
          <a:prstGeom prst="rect">
            <a:avLst/>
          </a:prstGeom>
          <a:noFill/>
          <a:ln/>
        </p:spPr>
        <p:txBody>
          <a:bodyPr wrap="none" lIns="0" tIns="0" rIns="0" bIns="0" rtlCol="0" anchor="t"/>
          <a:lstStyle/>
          <a:p>
            <a:pPr marL="0" indent="0" algn="l">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LangChain1.0 Alpha Middleware - Colin</a:t>
            </a:r>
            <a:endParaRPr lang="en-US" sz="1750" dirty="0"/>
          </a:p>
        </p:txBody>
      </p:sp>
      <p:sp>
        <p:nvSpPr>
          <p:cNvPr id="5" name="Text 3"/>
          <p:cNvSpPr/>
          <p:nvPr/>
        </p:nvSpPr>
        <p:spPr>
          <a:xfrm>
            <a:off x="936427" y="1639850"/>
            <a:ext cx="7311747" cy="548164"/>
          </a:xfrm>
          <a:prstGeom prst="rect">
            <a:avLst/>
          </a:prstGeom>
          <a:noFill/>
          <a:ln/>
        </p:spPr>
        <p:txBody>
          <a:bodyPr wrap="square" lIns="0" tIns="0" rIns="0" bIns="0" rtlCol="0" anchor="t"/>
          <a:lstStyle/>
          <a:p>
            <a:pPr marL="0" indent="0" algn="l">
              <a:lnSpc>
                <a:spcPts val="2150"/>
              </a:lnSpc>
              <a:buNone/>
            </a:pPr>
            <a:r>
              <a:rPr lang="en-US" sz="1400" dirty="0">
                <a:solidFill>
                  <a:srgbClr val="384653"/>
                </a:solidFill>
                <a:latin typeface="Roboto" pitchFamily="34" charset="0"/>
                <a:ea typeface="Roboto" pitchFamily="34" charset="-122"/>
                <a:cs typeface="Roboto" pitchFamily="34" charset="-120"/>
              </a:rPr>
              <a:t>Insights into LangChain/LangGraph 1.0 Alpha feature - Middleware</a:t>
            </a:r>
            <a:endParaRPr lang="en-US" sz="1400" dirty="0"/>
          </a:p>
        </p:txBody>
      </p:sp>
      <p:sp>
        <p:nvSpPr>
          <p:cNvPr id="6" name="Shape 4"/>
          <p:cNvSpPr/>
          <p:nvPr/>
        </p:nvSpPr>
        <p:spPr>
          <a:xfrm>
            <a:off x="730925" y="2630749"/>
            <a:ext cx="7722751" cy="1427321"/>
          </a:xfrm>
          <a:prstGeom prst="roundRect">
            <a:avLst>
              <a:gd name="adj" fmla="val 5377"/>
            </a:avLst>
          </a:prstGeom>
          <a:solidFill>
            <a:srgbClr val="FAF9F5"/>
          </a:solidFill>
          <a:ln w="22860">
            <a:solidFill>
              <a:srgbClr val="BFD3D8"/>
            </a:solidFill>
            <a:prstDash val="solid"/>
          </a:ln>
        </p:spPr>
        <p:txBody>
          <a:bodyPr/>
          <a:lstStyle/>
          <a:p>
            <a:endParaRPr lang="en-US" dirty="0"/>
          </a:p>
        </p:txBody>
      </p:sp>
      <p:sp>
        <p:nvSpPr>
          <p:cNvPr id="7" name="Text 5"/>
          <p:cNvSpPr/>
          <p:nvPr/>
        </p:nvSpPr>
        <p:spPr>
          <a:xfrm>
            <a:off x="936427" y="2781659"/>
            <a:ext cx="3699748" cy="285512"/>
          </a:xfrm>
          <a:prstGeom prst="rect">
            <a:avLst/>
          </a:prstGeom>
          <a:noFill/>
          <a:ln/>
        </p:spPr>
        <p:txBody>
          <a:bodyPr wrap="none" lIns="0" tIns="0" rIns="0" bIns="0" rtlCol="0" anchor="t"/>
          <a:lstStyle/>
          <a:p>
            <a:pPr marL="0" indent="0" algn="l">
              <a:lnSpc>
                <a:spcPts val="2200"/>
              </a:lnSpc>
              <a:buNone/>
            </a:pPr>
            <a:r>
              <a:rPr lang="en-US" sz="1800" b="1" dirty="0">
                <a:solidFill>
                  <a:srgbClr val="384653"/>
                </a:solidFill>
                <a:latin typeface="Roboto" pitchFamily="34" charset="0"/>
                <a:ea typeface="Roboto" pitchFamily="34" charset="-122"/>
                <a:cs typeface="Roboto" pitchFamily="34" charset="-120"/>
              </a:rPr>
              <a:t>Ryan Booth </a:t>
            </a:r>
            <a:r>
              <a:rPr lang="en-US" sz="1800" dirty="0">
                <a:solidFill>
                  <a:srgbClr val="384653"/>
                </a:solidFill>
                <a:latin typeface="Roboto" pitchFamily="34" charset="0"/>
                <a:ea typeface="Roboto" pitchFamily="34" charset="-122"/>
                <a:cs typeface="Roboto" pitchFamily="34" charset="-120"/>
              </a:rPr>
              <a:t>– </a:t>
            </a:r>
            <a:r>
              <a:rPr lang="en-US" sz="1800" b="1" dirty="0">
                <a:solidFill>
                  <a:srgbClr val="384653"/>
                </a:solidFill>
                <a:latin typeface="Roboto" pitchFamily="34" charset="0"/>
                <a:ea typeface="Roboto" pitchFamily="34" charset="-122"/>
                <a:cs typeface="Roboto" pitchFamily="34" charset="-120"/>
              </a:rPr>
              <a:t>Agentic Purchasing - AP2 In Action</a:t>
            </a:r>
            <a:endParaRPr lang="en-US" sz="1750" b="1" dirty="0"/>
          </a:p>
        </p:txBody>
      </p:sp>
      <p:sp>
        <p:nvSpPr>
          <p:cNvPr id="8" name="Text 6"/>
          <p:cNvSpPr/>
          <p:nvPr/>
        </p:nvSpPr>
        <p:spPr>
          <a:xfrm>
            <a:off x="936427" y="3249813"/>
            <a:ext cx="7311747" cy="548164"/>
          </a:xfrm>
          <a:prstGeom prst="rect">
            <a:avLst/>
          </a:prstGeom>
          <a:noFill/>
          <a:ln/>
        </p:spPr>
        <p:txBody>
          <a:bodyPr wrap="square" lIns="0" tIns="0" rIns="0" bIns="0" rtlCol="0" anchor="t"/>
          <a:lstStyle/>
          <a:p>
            <a:pPr marL="0" indent="0" algn="l">
              <a:lnSpc>
                <a:spcPts val="2150"/>
              </a:lnSpc>
              <a:buNone/>
            </a:pPr>
            <a:r>
              <a:rPr lang="en-US" sz="1400" dirty="0">
                <a:solidFill>
                  <a:srgbClr val="384653"/>
                </a:solidFill>
                <a:latin typeface="Roboto" pitchFamily="34" charset="0"/>
                <a:ea typeface="Roboto" pitchFamily="34" charset="-122"/>
                <a:cs typeface="Roboto" pitchFamily="34" charset="-120"/>
              </a:rPr>
              <a:t>Dive into Agentic Purchasing with a live AP2 </a:t>
            </a:r>
            <a:r>
              <a:rPr lang="en-US" sz="1400" dirty="0" err="1">
                <a:solidFill>
                  <a:srgbClr val="384653"/>
                </a:solidFill>
                <a:latin typeface="Roboto" pitchFamily="34" charset="0"/>
                <a:ea typeface="Roboto" pitchFamily="34" charset="-122"/>
                <a:cs typeface="Roboto" pitchFamily="34" charset="-120"/>
              </a:rPr>
              <a:t>Demp</a:t>
            </a:r>
            <a:r>
              <a:rPr lang="en-US" sz="1400" dirty="0">
                <a:solidFill>
                  <a:srgbClr val="384653"/>
                </a:solidFill>
                <a:latin typeface="Roboto" pitchFamily="34" charset="0"/>
                <a:ea typeface="Roboto" pitchFamily="34" charset="-122"/>
                <a:cs typeface="Roboto" pitchFamily="34" charset="-120"/>
              </a:rPr>
              <a:t> </a:t>
            </a:r>
            <a:endParaRPr lang="en-US" sz="1400" dirty="0"/>
          </a:p>
        </p:txBody>
      </p:sp>
      <p:sp>
        <p:nvSpPr>
          <p:cNvPr id="9" name="Shape 7"/>
          <p:cNvSpPr/>
          <p:nvPr/>
        </p:nvSpPr>
        <p:spPr>
          <a:xfrm>
            <a:off x="730925" y="4240713"/>
            <a:ext cx="7722751" cy="1153239"/>
          </a:xfrm>
          <a:prstGeom prst="roundRect">
            <a:avLst>
              <a:gd name="adj" fmla="val 6655"/>
            </a:avLst>
          </a:prstGeom>
          <a:solidFill>
            <a:srgbClr val="FAF9F5"/>
          </a:solidFill>
          <a:ln w="22860">
            <a:solidFill>
              <a:srgbClr val="BFD3D8"/>
            </a:solidFill>
            <a:prstDash val="solid"/>
          </a:ln>
        </p:spPr>
        <p:txBody>
          <a:bodyPr/>
          <a:lstStyle/>
          <a:p>
            <a:endParaRPr lang="en-US"/>
          </a:p>
        </p:txBody>
      </p:sp>
      <p:sp>
        <p:nvSpPr>
          <p:cNvPr id="10" name="Text 8"/>
          <p:cNvSpPr/>
          <p:nvPr/>
        </p:nvSpPr>
        <p:spPr>
          <a:xfrm>
            <a:off x="936427" y="4391622"/>
            <a:ext cx="2284214" cy="285512"/>
          </a:xfrm>
          <a:prstGeom prst="rect">
            <a:avLst/>
          </a:prstGeom>
          <a:noFill/>
          <a:ln/>
        </p:spPr>
        <p:txBody>
          <a:bodyPr wrap="none" lIns="0" tIns="0" rIns="0" bIns="0" rtlCol="0" anchor="t"/>
          <a:lstStyle/>
          <a:p>
            <a:pPr marL="0" indent="0" algn="l">
              <a:lnSpc>
                <a:spcPts val="1950"/>
              </a:lnSpc>
              <a:buNone/>
            </a:pPr>
            <a:r>
              <a:rPr lang="en-US" sz="1800" b="1" dirty="0">
                <a:solidFill>
                  <a:srgbClr val="384653"/>
                </a:solidFill>
                <a:latin typeface="Roboto" pitchFamily="34" charset="0"/>
                <a:ea typeface="Roboto" pitchFamily="34" charset="-122"/>
                <a:cs typeface="Roboto" pitchFamily="34" charset="-120"/>
              </a:rPr>
              <a:t>Venika Kakarla</a:t>
            </a:r>
            <a:r>
              <a:rPr lang="en-US" sz="1800" dirty="0">
                <a:solidFill>
                  <a:srgbClr val="384653"/>
                </a:solidFill>
                <a:latin typeface="Roboto" pitchFamily="34" charset="0"/>
                <a:ea typeface="Roboto" pitchFamily="34" charset="-122"/>
                <a:cs typeface="Roboto" pitchFamily="34" charset="-120"/>
              </a:rPr>
              <a:t> – </a:t>
            </a:r>
            <a:r>
              <a:rPr lang="en-US" sz="1800" b="1" dirty="0">
                <a:solidFill>
                  <a:srgbClr val="384653"/>
                </a:solidFill>
                <a:latin typeface="Roboto" pitchFamily="34" charset="0"/>
                <a:ea typeface="Roboto" pitchFamily="34" charset="-122"/>
                <a:cs typeface="Roboto" pitchFamily="34" charset="-120"/>
              </a:rPr>
              <a:t>Research from Stanford Internship</a:t>
            </a:r>
            <a:endParaRPr lang="en-US" sz="1800" b="1" dirty="0"/>
          </a:p>
        </p:txBody>
      </p:sp>
      <p:sp>
        <p:nvSpPr>
          <p:cNvPr id="11" name="Text 9"/>
          <p:cNvSpPr/>
          <p:nvPr/>
        </p:nvSpPr>
        <p:spPr>
          <a:xfrm>
            <a:off x="936427" y="4859776"/>
            <a:ext cx="7311747" cy="274082"/>
          </a:xfrm>
          <a:prstGeom prst="rect">
            <a:avLst/>
          </a:prstGeom>
          <a:noFill/>
          <a:ln/>
        </p:spPr>
        <p:txBody>
          <a:bodyPr wrap="none" lIns="0" tIns="0" rIns="0" bIns="0" rtlCol="0" anchor="t"/>
          <a:lstStyle/>
          <a:p>
            <a:pPr marL="0" indent="0" algn="l">
              <a:lnSpc>
                <a:spcPts val="2150"/>
              </a:lnSpc>
              <a:buNone/>
            </a:pPr>
            <a:r>
              <a:rPr lang="en-US" sz="1400" dirty="0">
                <a:solidFill>
                  <a:srgbClr val="384653"/>
                </a:solidFill>
                <a:latin typeface="Roboto" pitchFamily="34" charset="0"/>
                <a:ea typeface="Roboto" pitchFamily="34" charset="-122"/>
                <a:cs typeface="Roboto" pitchFamily="34" charset="-120"/>
              </a:rPr>
              <a:t>Learn about the latest in AI cancer research.</a:t>
            </a:r>
            <a:endParaRPr lang="en-US" sz="1400" dirty="0"/>
          </a:p>
        </p:txBody>
      </p:sp>
      <p:sp>
        <p:nvSpPr>
          <p:cNvPr id="12" name="Shape 10"/>
          <p:cNvSpPr/>
          <p:nvPr/>
        </p:nvSpPr>
        <p:spPr>
          <a:xfrm>
            <a:off x="730925" y="5576594"/>
            <a:ext cx="7722751" cy="1427321"/>
          </a:xfrm>
          <a:prstGeom prst="roundRect">
            <a:avLst>
              <a:gd name="adj" fmla="val 5377"/>
            </a:avLst>
          </a:prstGeom>
          <a:solidFill>
            <a:srgbClr val="FAF9F5"/>
          </a:solidFill>
          <a:ln w="22860">
            <a:solidFill>
              <a:srgbClr val="BFD3D8"/>
            </a:solidFill>
            <a:prstDash val="solid"/>
          </a:ln>
        </p:spPr>
        <p:txBody>
          <a:bodyPr/>
          <a:lstStyle/>
          <a:p>
            <a:endParaRPr lang="en-US"/>
          </a:p>
        </p:txBody>
      </p:sp>
      <p:sp>
        <p:nvSpPr>
          <p:cNvPr id="13" name="Text 11"/>
          <p:cNvSpPr/>
          <p:nvPr/>
        </p:nvSpPr>
        <p:spPr>
          <a:xfrm>
            <a:off x="936427" y="5727504"/>
            <a:ext cx="3413879" cy="285512"/>
          </a:xfrm>
          <a:prstGeom prst="rect">
            <a:avLst/>
          </a:prstGeom>
          <a:noFill/>
          <a:ln/>
        </p:spPr>
        <p:txBody>
          <a:bodyPr wrap="none" lIns="0" tIns="0" rIns="0" bIns="0" rtlCol="0" anchor="t"/>
          <a:lstStyle/>
          <a:p>
            <a:pPr marL="0" indent="0" algn="l">
              <a:lnSpc>
                <a:spcPts val="1950"/>
              </a:lnSpc>
              <a:buNone/>
            </a:pPr>
            <a:r>
              <a:rPr lang="en-US" sz="1800" b="1" dirty="0">
                <a:solidFill>
                  <a:srgbClr val="384653"/>
                </a:solidFill>
                <a:latin typeface="Roboto" pitchFamily="34" charset="0"/>
                <a:ea typeface="Roboto" pitchFamily="34" charset="-122"/>
                <a:cs typeface="Roboto" pitchFamily="34" charset="-120"/>
              </a:rPr>
              <a:t>Ricky </a:t>
            </a:r>
            <a:r>
              <a:rPr lang="en-US" sz="1800" b="1" dirty="0" err="1">
                <a:solidFill>
                  <a:srgbClr val="384653"/>
                </a:solidFill>
                <a:latin typeface="Roboto" pitchFamily="34" charset="0"/>
                <a:ea typeface="Roboto" pitchFamily="34" charset="-122"/>
                <a:cs typeface="Roboto" pitchFamily="34" charset="-120"/>
              </a:rPr>
              <a:t>Pirruccio</a:t>
            </a:r>
            <a:r>
              <a:rPr lang="en-US" sz="1800" b="1" dirty="0">
                <a:solidFill>
                  <a:srgbClr val="384653"/>
                </a:solidFill>
                <a:latin typeface="Roboto" pitchFamily="34" charset="0"/>
                <a:ea typeface="Roboto" pitchFamily="34" charset="-122"/>
                <a:cs typeface="Roboto" pitchFamily="34" charset="-120"/>
              </a:rPr>
              <a:t> – Exploration into AI Assisted Cognition</a:t>
            </a:r>
          </a:p>
        </p:txBody>
      </p:sp>
      <p:sp>
        <p:nvSpPr>
          <p:cNvPr id="14" name="Text 12"/>
          <p:cNvSpPr/>
          <p:nvPr/>
        </p:nvSpPr>
        <p:spPr>
          <a:xfrm>
            <a:off x="936427" y="6195657"/>
            <a:ext cx="7311747" cy="548164"/>
          </a:xfrm>
          <a:prstGeom prst="rect">
            <a:avLst/>
          </a:prstGeom>
          <a:noFill/>
          <a:ln/>
        </p:spPr>
        <p:txBody>
          <a:bodyPr wrap="square" lIns="0" tIns="0" rIns="0" bIns="0" rtlCol="0" anchor="t"/>
          <a:lstStyle/>
          <a:p>
            <a:pPr marL="0" indent="0" algn="l">
              <a:lnSpc>
                <a:spcPts val="2150"/>
              </a:lnSpc>
              <a:buNone/>
            </a:pPr>
            <a:r>
              <a:rPr lang="en-US" sz="1400" dirty="0">
                <a:solidFill>
                  <a:srgbClr val="384653"/>
                </a:solidFill>
                <a:latin typeface="Roboto" pitchFamily="34" charset="0"/>
                <a:ea typeface="Roboto" pitchFamily="34" charset="-122"/>
                <a:cs typeface="Roboto" pitchFamily="34" charset="-120"/>
              </a:rPr>
              <a:t>Using AI to assist cognition</a:t>
            </a:r>
            <a:endParaRPr lang="en-US" sz="1400" dirty="0"/>
          </a:p>
        </p:txBody>
      </p:sp>
      <p:pic>
        <p:nvPicPr>
          <p:cNvPr id="15" name="Image 0" descr="preencoded.png"/>
          <p:cNvPicPr>
            <a:picLocks noChangeAspect="1"/>
          </p:cNvPicPr>
          <p:nvPr/>
        </p:nvPicPr>
        <p:blipFill>
          <a:blip r:embed="rId3"/>
          <a:stretch>
            <a:fillRect/>
          </a:stretch>
        </p:blipFill>
        <p:spPr>
          <a:xfrm>
            <a:off x="8907066" y="1553051"/>
            <a:ext cx="4999911" cy="4999911"/>
          </a:xfrm>
          <a:prstGeom prst="rect">
            <a:avLst/>
          </a:prstGeom>
        </p:spPr>
      </p:pic>
      <p:sp>
        <p:nvSpPr>
          <p:cNvPr id="16" name="Text 13"/>
          <p:cNvSpPr/>
          <p:nvPr/>
        </p:nvSpPr>
        <p:spPr>
          <a:xfrm>
            <a:off x="8907066" y="6758464"/>
            <a:ext cx="4999911" cy="548164"/>
          </a:xfrm>
          <a:prstGeom prst="rect">
            <a:avLst/>
          </a:prstGeom>
          <a:noFill/>
          <a:ln/>
        </p:spPr>
        <p:txBody>
          <a:bodyPr wrap="square" lIns="0" tIns="0" rIns="0" bIns="0" rtlCol="0" anchor="t"/>
          <a:lstStyle/>
          <a:p>
            <a:pPr marL="0" indent="0" algn="ctr">
              <a:lnSpc>
                <a:spcPts val="2150"/>
              </a:lnSpc>
              <a:buNone/>
            </a:pPr>
            <a:r>
              <a:rPr lang="en-US" sz="1400" dirty="0">
                <a:solidFill>
                  <a:srgbClr val="384653"/>
                </a:solidFill>
                <a:latin typeface="Roboto" pitchFamily="34" charset="0"/>
                <a:ea typeface="Roboto" pitchFamily="34" charset="-122"/>
                <a:cs typeface="Roboto" pitchFamily="34" charset="-120"/>
              </a:rPr>
              <a:t>Our mascots are ready for a variety of exciting lightning talks and demos!</a:t>
            </a:r>
            <a:endParaRPr lang="en-US" sz="1400" dirty="0"/>
          </a:p>
        </p:txBody>
      </p:sp>
      <p:sp>
        <p:nvSpPr>
          <p:cNvPr id="17" name="Shape 10">
            <a:extLst>
              <a:ext uri="{FF2B5EF4-FFF2-40B4-BE49-F238E27FC236}">
                <a16:creationId xmlns:a16="http://schemas.microsoft.com/office/drawing/2014/main" id="{544E041D-0656-28ED-FDAF-D87942FEEEC2}"/>
              </a:ext>
            </a:extLst>
          </p:cNvPr>
          <p:cNvSpPr/>
          <p:nvPr/>
        </p:nvSpPr>
        <p:spPr>
          <a:xfrm>
            <a:off x="717047" y="7154825"/>
            <a:ext cx="7722751" cy="965593"/>
          </a:xfrm>
          <a:prstGeom prst="roundRect">
            <a:avLst>
              <a:gd name="adj" fmla="val 5377"/>
            </a:avLst>
          </a:prstGeom>
          <a:solidFill>
            <a:srgbClr val="FAF9F5"/>
          </a:solidFill>
          <a:ln w="22860">
            <a:solidFill>
              <a:srgbClr val="BFD3D8"/>
            </a:solidFill>
            <a:prstDash val="solid"/>
          </a:ln>
        </p:spPr>
        <p:txBody>
          <a:bodyPr/>
          <a:lstStyle/>
          <a:p>
            <a:endParaRPr lang="en-US"/>
          </a:p>
        </p:txBody>
      </p:sp>
      <p:sp>
        <p:nvSpPr>
          <p:cNvPr id="18" name="Text 11">
            <a:extLst>
              <a:ext uri="{FF2B5EF4-FFF2-40B4-BE49-F238E27FC236}">
                <a16:creationId xmlns:a16="http://schemas.microsoft.com/office/drawing/2014/main" id="{94DF735C-1799-0F60-8F1A-95954E689C6C}"/>
              </a:ext>
            </a:extLst>
          </p:cNvPr>
          <p:cNvSpPr/>
          <p:nvPr/>
        </p:nvSpPr>
        <p:spPr>
          <a:xfrm>
            <a:off x="922549" y="7305735"/>
            <a:ext cx="3413879" cy="285512"/>
          </a:xfrm>
          <a:prstGeom prst="rect">
            <a:avLst/>
          </a:prstGeom>
          <a:noFill/>
          <a:ln/>
        </p:spPr>
        <p:txBody>
          <a:bodyPr wrap="none" lIns="0" tIns="0" rIns="0" bIns="0" rtlCol="0" anchor="t"/>
          <a:lstStyle/>
          <a:p>
            <a:pPr marL="0" indent="0" algn="l">
              <a:lnSpc>
                <a:spcPts val="1950"/>
              </a:lnSpc>
              <a:buNone/>
            </a:pPr>
            <a:r>
              <a:rPr lang="en-US" sz="1800" b="1" dirty="0">
                <a:solidFill>
                  <a:srgbClr val="384653"/>
                </a:solidFill>
                <a:latin typeface="Roboto" pitchFamily="34" charset="0"/>
                <a:ea typeface="Roboto" pitchFamily="34" charset="-122"/>
                <a:cs typeface="Roboto" pitchFamily="34" charset="-120"/>
              </a:rPr>
              <a:t>Dmitri </a:t>
            </a:r>
            <a:r>
              <a:rPr lang="en-US" sz="1800" b="1" dirty="0" err="1">
                <a:solidFill>
                  <a:srgbClr val="384653"/>
                </a:solidFill>
                <a:latin typeface="Roboto" pitchFamily="34" charset="0"/>
                <a:ea typeface="Roboto" pitchFamily="34" charset="-122"/>
                <a:cs typeface="Roboto" pitchFamily="34" charset="-120"/>
              </a:rPr>
              <a:t>Lourovitski</a:t>
            </a:r>
            <a:r>
              <a:rPr lang="en-US" sz="1800" b="1" dirty="0">
                <a:solidFill>
                  <a:srgbClr val="384653"/>
                </a:solidFill>
                <a:latin typeface="Roboto" pitchFamily="34" charset="0"/>
                <a:ea typeface="Roboto" pitchFamily="34" charset="-122"/>
                <a:cs typeface="Roboto" pitchFamily="34" charset="-120"/>
              </a:rPr>
              <a:t>– Exploration into Inference Provider Frameworks</a:t>
            </a:r>
          </a:p>
          <a:p>
            <a:pPr marL="0" indent="0" algn="l">
              <a:lnSpc>
                <a:spcPts val="1950"/>
              </a:lnSpc>
              <a:buNone/>
            </a:pPr>
            <a:endParaRPr lang="en-US" sz="1800" b="1" dirty="0"/>
          </a:p>
        </p:txBody>
      </p:sp>
      <p:sp>
        <p:nvSpPr>
          <p:cNvPr id="19" name="Text 12">
            <a:extLst>
              <a:ext uri="{FF2B5EF4-FFF2-40B4-BE49-F238E27FC236}">
                <a16:creationId xmlns:a16="http://schemas.microsoft.com/office/drawing/2014/main" id="{501093D0-6378-70AB-4DF5-F7569B04A4C0}"/>
              </a:ext>
            </a:extLst>
          </p:cNvPr>
          <p:cNvSpPr/>
          <p:nvPr/>
        </p:nvSpPr>
        <p:spPr>
          <a:xfrm>
            <a:off x="922549" y="7773888"/>
            <a:ext cx="7311747" cy="548164"/>
          </a:xfrm>
          <a:prstGeom prst="rect">
            <a:avLst/>
          </a:prstGeom>
          <a:noFill/>
          <a:ln/>
        </p:spPr>
        <p:txBody>
          <a:bodyPr wrap="square" lIns="0" tIns="0" rIns="0" bIns="0" rtlCol="0" anchor="t"/>
          <a:lstStyle/>
          <a:p>
            <a:pPr marL="0" indent="0" algn="l">
              <a:lnSpc>
                <a:spcPts val="2150"/>
              </a:lnSpc>
              <a:buNone/>
            </a:pPr>
            <a:r>
              <a:rPr lang="en-US" sz="1400" dirty="0">
                <a:solidFill>
                  <a:srgbClr val="384653"/>
                </a:solidFill>
                <a:latin typeface="Roboto" pitchFamily="34" charset="0"/>
                <a:ea typeface="Roboto" pitchFamily="34" charset="-122"/>
                <a:cs typeface="Roboto" pitchFamily="34" charset="-120"/>
              </a:rPr>
              <a:t>How are inference providers delivering new </a:t>
            </a:r>
            <a:r>
              <a:rPr lang="en-US" sz="1400">
                <a:solidFill>
                  <a:srgbClr val="384653"/>
                </a:solidFill>
                <a:latin typeface="Roboto" pitchFamily="34" charset="0"/>
                <a:ea typeface="Roboto" pitchFamily="34" charset="-122"/>
                <a:cs typeface="Roboto" pitchFamily="34" charset="-120"/>
              </a:rPr>
              <a:t>innovations like Sonnet 4.5 </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4838"/>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Stop Fighting Your Agent Framework</a:t>
            </a:r>
            <a:endParaRPr lang="en-US" sz="3900" dirty="0"/>
          </a:p>
        </p:txBody>
      </p:sp>
      <p:sp>
        <p:nvSpPr>
          <p:cNvPr id="4" name="Text 1"/>
          <p:cNvSpPr/>
          <p:nvPr/>
        </p:nvSpPr>
        <p:spPr>
          <a:xfrm>
            <a:off x="793790" y="4052649"/>
            <a:ext cx="7556421" cy="992267"/>
          </a:xfrm>
          <a:prstGeom prst="rect">
            <a:avLst/>
          </a:prstGeom>
          <a:noFill/>
          <a:ln/>
        </p:spPr>
        <p:txBody>
          <a:bodyPr wrap="squar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How LangChain's Middleware Pattern Solved 3 Years of Pain in 3 Hooks</a:t>
            </a:r>
            <a:endParaRPr lang="en-US" sz="3100" dirty="0"/>
          </a:p>
        </p:txBody>
      </p:sp>
      <p:sp>
        <p:nvSpPr>
          <p:cNvPr id="5" name="Text 2"/>
          <p:cNvSpPr/>
          <p:nvPr/>
        </p:nvSpPr>
        <p:spPr>
          <a:xfrm>
            <a:off x="793790" y="5342573"/>
            <a:ext cx="4217313"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An AI MUG Thunderstorm Talk </a:t>
            </a:r>
            <a:endParaRPr lang="en-US" sz="2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74896"/>
            <a:ext cx="4961811" cy="62769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Quick Poll </a:t>
            </a:r>
            <a:r>
              <a:rPr lang="en-US" sz="3900" dirty="0">
                <a:solidFill>
                  <a:srgbClr val="000000"/>
                </a:solidFill>
                <a:latin typeface="Raleway" pitchFamily="34" charset="0"/>
                <a:ea typeface="Raleway" pitchFamily="34" charset="-122"/>
                <a:cs typeface="Raleway" pitchFamily="34" charset="-120"/>
              </a:rPr>
              <a:t>🙋</a:t>
            </a:r>
            <a:endParaRPr lang="en-US" sz="3900" dirty="0"/>
          </a:p>
        </p:txBody>
      </p:sp>
      <p:sp>
        <p:nvSpPr>
          <p:cNvPr id="3" name="Text 1"/>
          <p:cNvSpPr/>
          <p:nvPr/>
        </p:nvSpPr>
        <p:spPr>
          <a:xfrm>
            <a:off x="793790" y="2000250"/>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Who Here Has...</a:t>
            </a:r>
            <a:endParaRPr lang="en-US" sz="3100" dirty="0"/>
          </a:p>
        </p:txBody>
      </p:sp>
      <p:sp>
        <p:nvSpPr>
          <p:cNvPr id="4" name="Shape 2"/>
          <p:cNvSpPr/>
          <p:nvPr/>
        </p:nvSpPr>
        <p:spPr>
          <a:xfrm>
            <a:off x="793790" y="2794040"/>
            <a:ext cx="446484" cy="446484"/>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5" name="Text 3"/>
          <p:cNvSpPr/>
          <p:nvPr/>
        </p:nvSpPr>
        <p:spPr>
          <a:xfrm>
            <a:off x="1438632" y="2862263"/>
            <a:ext cx="4532352"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Built an AI agent that got out of control?</a:t>
            </a:r>
            <a:endParaRPr lang="en-US" sz="1950" dirty="0"/>
          </a:p>
        </p:txBody>
      </p:sp>
      <p:sp>
        <p:nvSpPr>
          <p:cNvPr id="6" name="Shape 4"/>
          <p:cNvSpPr/>
          <p:nvPr/>
        </p:nvSpPr>
        <p:spPr>
          <a:xfrm>
            <a:off x="793790" y="3637359"/>
            <a:ext cx="446484" cy="446484"/>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7" name="Text 5"/>
          <p:cNvSpPr/>
          <p:nvPr/>
        </p:nvSpPr>
        <p:spPr>
          <a:xfrm>
            <a:off x="1438632" y="3705582"/>
            <a:ext cx="3690342"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Manually managed token limits?</a:t>
            </a:r>
            <a:endParaRPr lang="en-US" sz="1950" dirty="0"/>
          </a:p>
        </p:txBody>
      </p:sp>
      <p:sp>
        <p:nvSpPr>
          <p:cNvPr id="8" name="Shape 6"/>
          <p:cNvSpPr/>
          <p:nvPr/>
        </p:nvSpPr>
        <p:spPr>
          <a:xfrm>
            <a:off x="793790" y="4480679"/>
            <a:ext cx="446484" cy="446484"/>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9" name="Text 7"/>
          <p:cNvSpPr/>
          <p:nvPr/>
        </p:nvSpPr>
        <p:spPr>
          <a:xfrm>
            <a:off x="1438632" y="4548902"/>
            <a:ext cx="5823704"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Added "just one more parameter" to fix something?</a:t>
            </a:r>
            <a:endParaRPr lang="en-US" sz="1950" dirty="0"/>
          </a:p>
        </p:txBody>
      </p:sp>
      <p:sp>
        <p:nvSpPr>
          <p:cNvPr id="10" name="Shape 8"/>
          <p:cNvSpPr/>
          <p:nvPr/>
        </p:nvSpPr>
        <p:spPr>
          <a:xfrm>
            <a:off x="793790" y="5323999"/>
            <a:ext cx="446484" cy="446484"/>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1" name="Text 9"/>
          <p:cNvSpPr/>
          <p:nvPr/>
        </p:nvSpPr>
        <p:spPr>
          <a:xfrm>
            <a:off x="1438632" y="5392222"/>
            <a:ext cx="5628561"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Wished for a simple way to add human approval?</a:t>
            </a:r>
            <a:endParaRPr lang="en-US" sz="1950" dirty="0"/>
          </a:p>
        </p:txBody>
      </p:sp>
      <p:sp>
        <p:nvSpPr>
          <p:cNvPr id="12" name="Shape 10"/>
          <p:cNvSpPr/>
          <p:nvPr/>
        </p:nvSpPr>
        <p:spPr>
          <a:xfrm>
            <a:off x="793790" y="6167318"/>
            <a:ext cx="446484" cy="446484"/>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3" name="Text 11"/>
          <p:cNvSpPr/>
          <p:nvPr/>
        </p:nvSpPr>
        <p:spPr>
          <a:xfrm>
            <a:off x="1438632" y="6235541"/>
            <a:ext cx="5670471"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Spent days debugging agent state management?</a:t>
            </a:r>
            <a:endParaRPr lang="en-US" sz="1950" dirty="0"/>
          </a:p>
        </p:txBody>
      </p:sp>
      <p:sp>
        <p:nvSpPr>
          <p:cNvPr id="14" name="Text 12"/>
          <p:cNvSpPr/>
          <p:nvPr/>
        </p:nvSpPr>
        <p:spPr>
          <a:xfrm>
            <a:off x="793790" y="6837045"/>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If you raised your hand, this talk is for you.</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2213" y="541853"/>
            <a:ext cx="5151239" cy="613886"/>
          </a:xfrm>
          <a:prstGeom prst="rect">
            <a:avLst/>
          </a:prstGeom>
          <a:noFill/>
          <a:ln/>
        </p:spPr>
        <p:txBody>
          <a:bodyPr wrap="none" lIns="0" tIns="0" rIns="0" bIns="0" rtlCol="0" anchor="t"/>
          <a:lstStyle/>
          <a:p>
            <a:pPr marL="0" indent="0" algn="l">
              <a:lnSpc>
                <a:spcPts val="4800"/>
              </a:lnSpc>
              <a:buNone/>
            </a:pPr>
            <a:r>
              <a:rPr lang="en-US" sz="3850" dirty="0">
                <a:solidFill>
                  <a:srgbClr val="1B1B27"/>
                </a:solidFill>
                <a:latin typeface="Raleway" pitchFamily="34" charset="0"/>
                <a:ea typeface="Raleway" pitchFamily="34" charset="-122"/>
                <a:cs typeface="Raleway" pitchFamily="34" charset="-120"/>
              </a:rPr>
              <a:t>The Story We All Know</a:t>
            </a:r>
            <a:endParaRPr lang="en-US" sz="3850" dirty="0"/>
          </a:p>
        </p:txBody>
      </p:sp>
      <p:sp>
        <p:nvSpPr>
          <p:cNvPr id="4" name="Text 1"/>
          <p:cNvSpPr/>
          <p:nvPr/>
        </p:nvSpPr>
        <p:spPr>
          <a:xfrm>
            <a:off x="6272213" y="1450419"/>
            <a:ext cx="7234833" cy="491133"/>
          </a:xfrm>
          <a:prstGeom prst="rect">
            <a:avLst/>
          </a:prstGeom>
          <a:noFill/>
          <a:ln/>
        </p:spPr>
        <p:txBody>
          <a:bodyPr wrap="none" lIns="0" tIns="0" rIns="0" bIns="0" rtlCol="0" anchor="t"/>
          <a:lstStyle/>
          <a:p>
            <a:pPr marL="0" indent="0" algn="l">
              <a:lnSpc>
                <a:spcPts val="3850"/>
              </a:lnSpc>
              <a:buNone/>
            </a:pPr>
            <a:r>
              <a:rPr lang="en-US" sz="3050" dirty="0">
                <a:solidFill>
                  <a:srgbClr val="1B1B27"/>
                </a:solidFill>
                <a:latin typeface="Raleway" pitchFamily="34" charset="0"/>
                <a:ea typeface="Raleway" pitchFamily="34" charset="-122"/>
                <a:cs typeface="Raleway" pitchFamily="34" charset="-120"/>
              </a:rPr>
              <a:t>2021-2024: The Parameter Explosion Era</a:t>
            </a:r>
            <a:endParaRPr lang="en-US" sz="3050" dirty="0"/>
          </a:p>
        </p:txBody>
      </p:sp>
      <p:sp>
        <p:nvSpPr>
          <p:cNvPr id="5" name="Shape 2"/>
          <p:cNvSpPr/>
          <p:nvPr/>
        </p:nvSpPr>
        <p:spPr>
          <a:xfrm>
            <a:off x="6272213" y="2236232"/>
            <a:ext cx="7572375" cy="3437811"/>
          </a:xfrm>
          <a:prstGeom prst="roundRect">
            <a:avLst>
              <a:gd name="adj" fmla="val 2400"/>
            </a:avLst>
          </a:prstGeom>
          <a:solidFill>
            <a:srgbClr val="F2F2F2"/>
          </a:solidFill>
          <a:ln/>
        </p:spPr>
        <p:txBody>
          <a:bodyPr/>
          <a:lstStyle/>
          <a:p>
            <a:endParaRPr lang="en-US"/>
          </a:p>
        </p:txBody>
      </p:sp>
      <p:sp>
        <p:nvSpPr>
          <p:cNvPr id="6" name="Shape 3"/>
          <p:cNvSpPr/>
          <p:nvPr/>
        </p:nvSpPr>
        <p:spPr>
          <a:xfrm>
            <a:off x="6262449" y="2236232"/>
            <a:ext cx="7591901" cy="3437811"/>
          </a:xfrm>
          <a:prstGeom prst="roundRect">
            <a:avLst>
              <a:gd name="adj" fmla="val 857"/>
            </a:avLst>
          </a:prstGeom>
          <a:solidFill>
            <a:srgbClr val="F2F2F2"/>
          </a:solidFill>
          <a:ln/>
        </p:spPr>
        <p:txBody>
          <a:bodyPr/>
          <a:lstStyle/>
          <a:p>
            <a:endParaRPr lang="en-US"/>
          </a:p>
        </p:txBody>
      </p:sp>
      <p:sp>
        <p:nvSpPr>
          <p:cNvPr id="7" name="Text 4"/>
          <p:cNvSpPr/>
          <p:nvPr/>
        </p:nvSpPr>
        <p:spPr>
          <a:xfrm>
            <a:off x="6458903" y="2383512"/>
            <a:ext cx="7198995" cy="314325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highlight>
                  <a:srgbClr val="F2F2F2"/>
                </a:highlight>
                <a:latin typeface="Consolas" pitchFamily="34" charset="0"/>
                <a:ea typeface="Consolas" pitchFamily="34" charset="-122"/>
                <a:cs typeface="Consolas" pitchFamily="34" charset="-120"/>
              </a:rPr>
              <a:t># We've all written this nightmare (from our study guide)# Old approach with multiple parametersagent = create_agent(    model=dynamic_model_function,    prompt=dynamic_prompt_function,    pre_model_hook=summarization_hook,    post_model_hook=guardrails_hook,    runtime_config=config,    # Many more interdependent parameters...)</a:t>
            </a:r>
            <a:endParaRPr lang="en-US" sz="1500" dirty="0"/>
          </a:p>
        </p:txBody>
      </p:sp>
      <p:sp>
        <p:nvSpPr>
          <p:cNvPr id="8" name="Text 5"/>
          <p:cNvSpPr/>
          <p:nvPr/>
        </p:nvSpPr>
        <p:spPr>
          <a:xfrm>
            <a:off x="6272213" y="5895023"/>
            <a:ext cx="7572375" cy="314325"/>
          </a:xfrm>
          <a:prstGeom prst="rect">
            <a:avLst/>
          </a:prstGeom>
          <a:noFill/>
          <a:ln/>
        </p:spPr>
        <p:txBody>
          <a:bodyPr wrap="none" lIns="0" tIns="0" rIns="0" bIns="0" rtlCol="0" anchor="t"/>
          <a:lstStyle/>
          <a:p>
            <a:pPr marL="0" indent="0" algn="l">
              <a:lnSpc>
                <a:spcPts val="2450"/>
              </a:lnSpc>
              <a:buNone/>
            </a:pPr>
            <a:r>
              <a:rPr lang="en-US" sz="1500" b="1" dirty="0">
                <a:solidFill>
                  <a:srgbClr val="3C3939"/>
                </a:solidFill>
                <a:latin typeface="Roboto" pitchFamily="34" charset="0"/>
                <a:ea typeface="Roboto" pitchFamily="34" charset="-122"/>
                <a:cs typeface="Roboto" pitchFamily="34" charset="-120"/>
              </a:rPr>
              <a:t>Every new feature = New parameter = More complexity</a:t>
            </a:r>
            <a:endParaRPr lang="en-US" sz="1500" dirty="0"/>
          </a:p>
        </p:txBody>
      </p:sp>
      <p:sp>
        <p:nvSpPr>
          <p:cNvPr id="9" name="Text 6"/>
          <p:cNvSpPr/>
          <p:nvPr/>
        </p:nvSpPr>
        <p:spPr>
          <a:xfrm>
            <a:off x="6272213" y="6430328"/>
            <a:ext cx="7572375" cy="125730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The traditional approach led us down a rabbit hole of interdependent parameters, making our agent systems increasingly brittle and difficult to maintain. Each new requirement meant adding another parameter, creating a web of dependencies that was impossible to reason about.</a:t>
            </a:r>
            <a:endParaRPr lang="en-US" sz="1500" dirty="0"/>
          </a:p>
        </p:txBody>
      </p:sp>
      <p:pic>
        <p:nvPicPr>
          <p:cNvPr id="10" name="Picture 9">
            <a:extLst>
              <a:ext uri="{FF2B5EF4-FFF2-40B4-BE49-F238E27FC236}">
                <a16:creationId xmlns:a16="http://schemas.microsoft.com/office/drawing/2014/main" id="{813F4D27-CA4D-179A-85E3-1F37FEA17A41}"/>
              </a:ext>
            </a:extLst>
          </p:cNvPr>
          <p:cNvPicPr>
            <a:picLocks noChangeAspect="1"/>
          </p:cNvPicPr>
          <p:nvPr/>
        </p:nvPicPr>
        <p:blipFill>
          <a:blip r:embed="rId4"/>
          <a:stretch>
            <a:fillRect/>
          </a:stretch>
        </p:blipFill>
        <p:spPr>
          <a:xfrm>
            <a:off x="0" y="-20425"/>
            <a:ext cx="14630399" cy="83827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46628"/>
            <a:ext cx="3473291" cy="434102"/>
          </a:xfrm>
          <a:prstGeom prst="rect">
            <a:avLst/>
          </a:prstGeom>
          <a:noFill/>
          <a:ln/>
        </p:spPr>
        <p:txBody>
          <a:bodyPr wrap="none" lIns="0" tIns="0" rIns="0" bIns="0" rtlCol="0" anchor="t"/>
          <a:lstStyle/>
          <a:p>
            <a:pPr marL="0" indent="0" algn="l">
              <a:lnSpc>
                <a:spcPts val="3400"/>
              </a:lnSpc>
              <a:buNone/>
            </a:pPr>
            <a:r>
              <a:rPr lang="en-US" sz="2700" dirty="0">
                <a:solidFill>
                  <a:srgbClr val="1B1B27"/>
                </a:solidFill>
                <a:latin typeface="Raleway" pitchFamily="34" charset="0"/>
                <a:ea typeface="Raleway" pitchFamily="34" charset="-122"/>
                <a:cs typeface="Raleway" pitchFamily="34" charset="-120"/>
              </a:rPr>
              <a:t>The Turning Point</a:t>
            </a:r>
            <a:endParaRPr lang="en-US" sz="2700" dirty="0"/>
          </a:p>
        </p:txBody>
      </p:sp>
      <p:sp>
        <p:nvSpPr>
          <p:cNvPr id="3" name="Text 1"/>
          <p:cNvSpPr/>
          <p:nvPr/>
        </p:nvSpPr>
        <p:spPr>
          <a:xfrm>
            <a:off x="793790" y="1289090"/>
            <a:ext cx="5502712" cy="347305"/>
          </a:xfrm>
          <a:prstGeom prst="rect">
            <a:avLst/>
          </a:prstGeom>
          <a:noFill/>
          <a:ln/>
        </p:spPr>
        <p:txBody>
          <a:bodyPr wrap="none" lIns="0" tIns="0" rIns="0" bIns="0" rtlCol="0" anchor="t"/>
          <a:lstStyle/>
          <a:p>
            <a:pPr marL="0" indent="0" algn="l">
              <a:lnSpc>
                <a:spcPts val="2700"/>
              </a:lnSpc>
              <a:buNone/>
            </a:pPr>
            <a:r>
              <a:rPr lang="en-US" sz="2150" dirty="0">
                <a:solidFill>
                  <a:srgbClr val="1B1B27"/>
                </a:solidFill>
                <a:latin typeface="Raleway" pitchFamily="34" charset="0"/>
                <a:ea typeface="Raleway" pitchFamily="34" charset="-122"/>
                <a:cs typeface="Raleway" pitchFamily="34" charset="-120"/>
              </a:rPr>
              <a:t>What If We Thought Like Web Developers?</a:t>
            </a:r>
            <a:endParaRPr lang="en-US" sz="2150" dirty="0"/>
          </a:p>
        </p:txBody>
      </p:sp>
      <p:pic>
        <p:nvPicPr>
          <p:cNvPr id="4" name="Image 0" descr="preencoded.png"/>
          <p:cNvPicPr>
            <a:picLocks noChangeAspect="1"/>
          </p:cNvPicPr>
          <p:nvPr/>
        </p:nvPicPr>
        <p:blipFill>
          <a:blip r:embed="rId3"/>
          <a:stretch>
            <a:fillRect/>
          </a:stretch>
        </p:blipFill>
        <p:spPr>
          <a:xfrm>
            <a:off x="793790" y="2000964"/>
            <a:ext cx="4446389" cy="4446389"/>
          </a:xfrm>
          <a:prstGeom prst="rect">
            <a:avLst/>
          </a:prstGeom>
        </p:spPr>
      </p:pic>
      <p:sp>
        <p:nvSpPr>
          <p:cNvPr id="5" name="Shape 2"/>
          <p:cNvSpPr/>
          <p:nvPr/>
        </p:nvSpPr>
        <p:spPr>
          <a:xfrm>
            <a:off x="7492246" y="2000964"/>
            <a:ext cx="6351984" cy="1542098"/>
          </a:xfrm>
          <a:prstGeom prst="roundRect">
            <a:avLst>
              <a:gd name="adj" fmla="val 3784"/>
            </a:avLst>
          </a:prstGeom>
          <a:solidFill>
            <a:srgbClr val="F2F2F2"/>
          </a:solidFill>
          <a:ln/>
        </p:spPr>
        <p:txBody>
          <a:bodyPr/>
          <a:lstStyle/>
          <a:p>
            <a:endParaRPr lang="en-US"/>
          </a:p>
        </p:txBody>
      </p:sp>
      <p:sp>
        <p:nvSpPr>
          <p:cNvPr id="6" name="Shape 3"/>
          <p:cNvSpPr/>
          <p:nvPr/>
        </p:nvSpPr>
        <p:spPr>
          <a:xfrm>
            <a:off x="7485340" y="2000964"/>
            <a:ext cx="6365796" cy="1542098"/>
          </a:xfrm>
          <a:prstGeom prst="roundRect">
            <a:avLst>
              <a:gd name="adj" fmla="val 1351"/>
            </a:avLst>
          </a:prstGeom>
          <a:solidFill>
            <a:srgbClr val="F2F2F2"/>
          </a:solidFill>
          <a:ln/>
        </p:spPr>
        <p:txBody>
          <a:bodyPr/>
          <a:lstStyle/>
          <a:p>
            <a:endParaRPr lang="en-US"/>
          </a:p>
        </p:txBody>
      </p:sp>
      <p:sp>
        <p:nvSpPr>
          <p:cNvPr id="7" name="Text 4"/>
          <p:cNvSpPr/>
          <p:nvPr/>
        </p:nvSpPr>
        <p:spPr>
          <a:xfrm>
            <a:off x="7624167" y="2105144"/>
            <a:ext cx="6088142" cy="1333738"/>
          </a:xfrm>
          <a:prstGeom prst="rect">
            <a:avLst/>
          </a:prstGeom>
          <a:noFill/>
          <a:ln/>
        </p:spPr>
        <p:txBody>
          <a:bodyPr wrap="square" lIns="0" tIns="0" rIns="0" bIns="0" rtlCol="0" anchor="t"/>
          <a:lstStyle/>
          <a:p>
            <a:pPr marL="0" indent="0" algn="l">
              <a:lnSpc>
                <a:spcPts val="1750"/>
              </a:lnSpc>
              <a:buNone/>
            </a:pPr>
            <a:r>
              <a:rPr lang="en-US" sz="1050" dirty="0">
                <a:solidFill>
                  <a:srgbClr val="3C3939"/>
                </a:solidFill>
                <a:highlight>
                  <a:srgbClr val="F2F2F2"/>
                </a:highlight>
                <a:latin typeface="Consolas" pitchFamily="34" charset="0"/>
                <a:ea typeface="Consolas" pitchFamily="34" charset="-122"/>
                <a:cs typeface="Consolas" pitchFamily="34" charset="-120"/>
              </a:rPr>
              <a:t>// Express.js middleware - Simple, elegant, composableapp.use(logging)app.use(authentication)app.use(rateLimit)app.use(compression)app.get('/api', handler)</a:t>
            </a:r>
            <a:endParaRPr lang="en-US" sz="1050" dirty="0"/>
          </a:p>
        </p:txBody>
      </p:sp>
      <p:sp>
        <p:nvSpPr>
          <p:cNvPr id="8" name="Text 5"/>
          <p:cNvSpPr/>
          <p:nvPr/>
        </p:nvSpPr>
        <p:spPr>
          <a:xfrm>
            <a:off x="793790" y="6759773"/>
            <a:ext cx="13042821" cy="222290"/>
          </a:xfrm>
          <a:prstGeom prst="rect">
            <a:avLst/>
          </a:prstGeom>
          <a:noFill/>
          <a:ln/>
        </p:spPr>
        <p:txBody>
          <a:bodyPr wrap="none" lIns="0" tIns="0" rIns="0" bIns="0" rtlCol="0" anchor="t"/>
          <a:lstStyle/>
          <a:p>
            <a:pPr marL="0" indent="0" algn="l">
              <a:lnSpc>
                <a:spcPts val="1750"/>
              </a:lnSpc>
              <a:buNone/>
            </a:pPr>
            <a:r>
              <a:rPr lang="en-US" sz="1050" b="1" dirty="0">
                <a:solidFill>
                  <a:srgbClr val="3C3939"/>
                </a:solidFill>
                <a:latin typeface="Roboto" pitchFamily="34" charset="0"/>
                <a:ea typeface="Roboto" pitchFamily="34" charset="-122"/>
                <a:cs typeface="Roboto" pitchFamily="34" charset="-120"/>
              </a:rPr>
              <a:t>LangChain asked: Why not do this for agents?</a:t>
            </a:r>
            <a:endParaRPr lang="en-US" sz="1050" dirty="0"/>
          </a:p>
        </p:txBody>
      </p:sp>
      <p:sp>
        <p:nvSpPr>
          <p:cNvPr id="9" name="Text 6"/>
          <p:cNvSpPr/>
          <p:nvPr/>
        </p:nvSpPr>
        <p:spPr>
          <a:xfrm>
            <a:off x="793790" y="7138273"/>
            <a:ext cx="13042821" cy="444579"/>
          </a:xfrm>
          <a:prstGeom prst="rect">
            <a:avLst/>
          </a:prstGeom>
          <a:noFill/>
          <a:ln/>
        </p:spPr>
        <p:txBody>
          <a:bodyPr wrap="square" lIns="0" tIns="0" rIns="0" bIns="0" rtlCol="0" anchor="t"/>
          <a:lstStyle/>
          <a:p>
            <a:pPr marL="0" indent="0" algn="l">
              <a:lnSpc>
                <a:spcPts val="1750"/>
              </a:lnSpc>
              <a:buNone/>
            </a:pPr>
            <a:r>
              <a:rPr lang="en-US" sz="1050" dirty="0">
                <a:solidFill>
                  <a:srgbClr val="3C3939"/>
                </a:solidFill>
                <a:latin typeface="Roboto" pitchFamily="34" charset="0"/>
                <a:ea typeface="Roboto" pitchFamily="34" charset="-122"/>
                <a:cs typeface="Roboto" pitchFamily="34" charset="-120"/>
              </a:rPr>
              <a:t>Web developers have solved the complexity problem years ago with middleware patterns. Express.js shows us how to compose functionality elegantly - each piece of middleware handles one concern, and they stack beautifully together. LangChain's team realized this same pattern could revolutionize agent development.</a:t>
            </a:r>
            <a:endParaRPr lang="en-US" sz="1050" dirty="0"/>
          </a:p>
        </p:txBody>
      </p:sp>
      <p:pic>
        <p:nvPicPr>
          <p:cNvPr id="10" name="Picture 9">
            <a:extLst>
              <a:ext uri="{FF2B5EF4-FFF2-40B4-BE49-F238E27FC236}">
                <a16:creationId xmlns:a16="http://schemas.microsoft.com/office/drawing/2014/main" id="{DA6C0314-FFCE-67D4-4D4D-7B98031B54E1}"/>
              </a:ext>
            </a:extLst>
          </p:cNvPr>
          <p:cNvPicPr>
            <a:picLocks noChangeAspect="1"/>
          </p:cNvPicPr>
          <p:nvPr/>
        </p:nvPicPr>
        <p:blipFill>
          <a:blip r:embed="rId4"/>
          <a:stretch>
            <a:fillRect/>
          </a:stretch>
        </p:blipFill>
        <p:spPr>
          <a:xfrm>
            <a:off x="-1" y="-12207"/>
            <a:ext cx="14630401" cy="82540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2241" y="537805"/>
            <a:ext cx="3680579" cy="427792"/>
          </a:xfrm>
          <a:prstGeom prst="rect">
            <a:avLst/>
          </a:prstGeom>
          <a:noFill/>
          <a:ln/>
        </p:spPr>
        <p:txBody>
          <a:bodyPr wrap="none" lIns="0" tIns="0" rIns="0" bIns="0" rtlCol="0" anchor="t"/>
          <a:lstStyle/>
          <a:p>
            <a:pPr marL="0" indent="0" algn="l">
              <a:lnSpc>
                <a:spcPts val="3350"/>
              </a:lnSpc>
              <a:buNone/>
            </a:pPr>
            <a:r>
              <a:rPr lang="en-US" sz="2650" dirty="0">
                <a:solidFill>
                  <a:srgbClr val="1B1B27"/>
                </a:solidFill>
                <a:latin typeface="Raleway" pitchFamily="34" charset="0"/>
                <a:ea typeface="Raleway" pitchFamily="34" charset="-122"/>
                <a:cs typeface="Raleway" pitchFamily="34" charset="-120"/>
              </a:rPr>
              <a:t>Enter: The Three Hooks</a:t>
            </a:r>
            <a:endParaRPr lang="en-US" sz="2650" dirty="0"/>
          </a:p>
        </p:txBody>
      </p:sp>
      <p:sp>
        <p:nvSpPr>
          <p:cNvPr id="3" name="Text 1"/>
          <p:cNvSpPr/>
          <p:nvPr/>
        </p:nvSpPr>
        <p:spPr>
          <a:xfrm>
            <a:off x="782241" y="1170861"/>
            <a:ext cx="4552950" cy="342305"/>
          </a:xfrm>
          <a:prstGeom prst="rect">
            <a:avLst/>
          </a:prstGeom>
          <a:noFill/>
          <a:ln/>
        </p:spPr>
        <p:txBody>
          <a:bodyPr wrap="none" lIns="0" tIns="0" rIns="0" bIns="0" rtlCol="0" anchor="t"/>
          <a:lstStyle/>
          <a:p>
            <a:pPr marL="0" indent="0" algn="l">
              <a:lnSpc>
                <a:spcPts val="2650"/>
              </a:lnSpc>
              <a:buNone/>
            </a:pPr>
            <a:r>
              <a:rPr lang="en-US" sz="2150" dirty="0">
                <a:solidFill>
                  <a:srgbClr val="1B1B27"/>
                </a:solidFill>
                <a:latin typeface="Raleway" pitchFamily="34" charset="0"/>
                <a:ea typeface="Raleway" pitchFamily="34" charset="-122"/>
                <a:cs typeface="Raleway" pitchFamily="34" charset="-120"/>
              </a:rPr>
              <a:t>Everything Happens in Three Places</a:t>
            </a:r>
            <a:endParaRPr lang="en-US" sz="2150" dirty="0"/>
          </a:p>
        </p:txBody>
      </p:sp>
      <p:pic>
        <p:nvPicPr>
          <p:cNvPr id="4" name="Image 0" descr="preencoded.png"/>
          <p:cNvPicPr>
            <a:picLocks noChangeAspect="1"/>
          </p:cNvPicPr>
          <p:nvPr/>
        </p:nvPicPr>
        <p:blipFill>
          <a:blip r:embed="rId3"/>
          <a:stretch>
            <a:fillRect/>
          </a:stretch>
        </p:blipFill>
        <p:spPr>
          <a:xfrm>
            <a:off x="2815233" y="1718429"/>
            <a:ext cx="8999815" cy="5092898"/>
          </a:xfrm>
          <a:prstGeom prst="rect">
            <a:avLst/>
          </a:prstGeom>
        </p:spPr>
      </p:pic>
      <p:sp>
        <p:nvSpPr>
          <p:cNvPr id="5" name="Text 2"/>
          <p:cNvSpPr/>
          <p:nvPr/>
        </p:nvSpPr>
        <p:spPr>
          <a:xfrm>
            <a:off x="8445310" y="2357337"/>
            <a:ext cx="2057842" cy="257230"/>
          </a:xfrm>
          <a:prstGeom prst="rect">
            <a:avLst/>
          </a:prstGeom>
          <a:noFill/>
          <a:ln/>
        </p:spPr>
        <p:txBody>
          <a:bodyPr wrap="none" lIns="0" tIns="0" rIns="0" bIns="0" rtlCol="0" anchor="t"/>
          <a:lstStyle/>
          <a:p>
            <a:pPr marL="0" indent="0" algn="l">
              <a:lnSpc>
                <a:spcPts val="1650"/>
              </a:lnSpc>
              <a:buNone/>
            </a:pPr>
            <a:r>
              <a:rPr lang="en-US" sz="1350" dirty="0">
                <a:solidFill>
                  <a:srgbClr val="3C3939"/>
                </a:solidFill>
                <a:latin typeface="Raleway" pitchFamily="34" charset="0"/>
                <a:ea typeface="Raleway" pitchFamily="34" charset="-122"/>
                <a:cs typeface="Raleway" pitchFamily="34" charset="-120"/>
              </a:rPr>
              <a:t>Input Start</a:t>
            </a:r>
            <a:endParaRPr lang="en-US" sz="1350" dirty="0"/>
          </a:p>
        </p:txBody>
      </p:sp>
      <p:sp>
        <p:nvSpPr>
          <p:cNvPr id="6" name="Text 3"/>
          <p:cNvSpPr/>
          <p:nvPr/>
        </p:nvSpPr>
        <p:spPr>
          <a:xfrm>
            <a:off x="8445310" y="2687735"/>
            <a:ext cx="3155357" cy="205784"/>
          </a:xfrm>
          <a:prstGeom prst="rect">
            <a:avLst/>
          </a:prstGeom>
          <a:noFill/>
          <a:ln/>
        </p:spPr>
        <p:txBody>
          <a:bodyPr wrap="none" lIns="0" tIns="0" rIns="0" bIns="0" rtlCol="0" anchor="t"/>
          <a:lstStyle/>
          <a:p>
            <a:pPr marL="0" indent="0" algn="l">
              <a:lnSpc>
                <a:spcPts val="1350"/>
              </a:lnSpc>
              <a:buNone/>
            </a:pPr>
            <a:r>
              <a:rPr lang="en-US" sz="1050" dirty="0">
                <a:solidFill>
                  <a:srgbClr val="3C3939"/>
                </a:solidFill>
                <a:latin typeface="Roboto" pitchFamily="34" charset="0"/>
                <a:ea typeface="Roboto" pitchFamily="34" charset="-122"/>
                <a:cs typeface="Roboto" pitchFamily="34" charset="-120"/>
              </a:rPr>
              <a:t>Initial request enters the middleware flow.</a:t>
            </a:r>
            <a:endParaRPr lang="en-US" sz="1050" dirty="0"/>
          </a:p>
        </p:txBody>
      </p:sp>
      <p:pic>
        <p:nvPicPr>
          <p:cNvPr id="7" name="Image 1" descr="preencoded.png"/>
          <p:cNvPicPr>
            <a:picLocks noChangeAspect="1"/>
          </p:cNvPicPr>
          <p:nvPr/>
        </p:nvPicPr>
        <p:blipFill>
          <a:blip r:embed="rId4"/>
          <a:stretch>
            <a:fillRect/>
          </a:stretch>
        </p:blipFill>
        <p:spPr>
          <a:xfrm>
            <a:off x="7643609" y="2356766"/>
            <a:ext cx="274378" cy="274379"/>
          </a:xfrm>
          <a:prstGeom prst="rect">
            <a:avLst/>
          </a:prstGeom>
        </p:spPr>
      </p:pic>
      <p:pic>
        <p:nvPicPr>
          <p:cNvPr id="8" name="Image 2" descr="preencoded.png"/>
          <p:cNvPicPr>
            <a:picLocks noChangeAspect="1"/>
          </p:cNvPicPr>
          <p:nvPr/>
        </p:nvPicPr>
        <p:blipFill>
          <a:blip r:embed="rId5"/>
          <a:stretch>
            <a:fillRect/>
          </a:stretch>
        </p:blipFill>
        <p:spPr>
          <a:xfrm>
            <a:off x="6738159" y="3362821"/>
            <a:ext cx="274379" cy="274379"/>
          </a:xfrm>
          <a:prstGeom prst="rect">
            <a:avLst/>
          </a:prstGeom>
        </p:spPr>
      </p:pic>
      <p:sp>
        <p:nvSpPr>
          <p:cNvPr id="9" name="Text 4"/>
          <p:cNvSpPr/>
          <p:nvPr/>
        </p:nvSpPr>
        <p:spPr>
          <a:xfrm>
            <a:off x="4126987" y="3362107"/>
            <a:ext cx="2057841" cy="257230"/>
          </a:xfrm>
          <a:prstGeom prst="rect">
            <a:avLst/>
          </a:prstGeom>
          <a:noFill/>
          <a:ln/>
        </p:spPr>
        <p:txBody>
          <a:bodyPr wrap="none" lIns="0" tIns="0" rIns="0" bIns="0" rtlCol="0" anchor="t"/>
          <a:lstStyle/>
          <a:p>
            <a:pPr marL="0" indent="0" algn="r">
              <a:lnSpc>
                <a:spcPts val="1650"/>
              </a:lnSpc>
              <a:buNone/>
            </a:pPr>
            <a:r>
              <a:rPr lang="en-US" sz="1350" dirty="0">
                <a:solidFill>
                  <a:srgbClr val="3C3939"/>
                </a:solidFill>
                <a:latin typeface="Raleway" pitchFamily="34" charset="0"/>
                <a:ea typeface="Raleway" pitchFamily="34" charset="-122"/>
                <a:cs typeface="Raleway" pitchFamily="34" charset="-120"/>
              </a:rPr>
              <a:t>before_model</a:t>
            </a:r>
            <a:endParaRPr lang="en-US" sz="1350" dirty="0"/>
          </a:p>
        </p:txBody>
      </p:sp>
      <p:sp>
        <p:nvSpPr>
          <p:cNvPr id="10" name="Text 5"/>
          <p:cNvSpPr/>
          <p:nvPr/>
        </p:nvSpPr>
        <p:spPr>
          <a:xfrm>
            <a:off x="3029471" y="3692505"/>
            <a:ext cx="3155357" cy="205784"/>
          </a:xfrm>
          <a:prstGeom prst="rect">
            <a:avLst/>
          </a:prstGeom>
          <a:noFill/>
          <a:ln/>
        </p:spPr>
        <p:txBody>
          <a:bodyPr wrap="none" lIns="0" tIns="0" rIns="0" bIns="0" rtlCol="0" anchor="t"/>
          <a:lstStyle/>
          <a:p>
            <a:pPr marL="0" indent="0" algn="r">
              <a:lnSpc>
                <a:spcPts val="1350"/>
              </a:lnSpc>
              <a:buNone/>
            </a:pPr>
            <a:r>
              <a:rPr lang="en-US" sz="1050" dirty="0">
                <a:solidFill>
                  <a:srgbClr val="3C3939"/>
                </a:solidFill>
                <a:latin typeface="Roboto" pitchFamily="34" charset="0"/>
                <a:ea typeface="Roboto" pitchFamily="34" charset="-122"/>
                <a:cs typeface="Roboto" pitchFamily="34" charset="-120"/>
              </a:rPr>
              <a:t>Hook 1: inspect or augment inputs.</a:t>
            </a:r>
            <a:endParaRPr lang="en-US" sz="1050" dirty="0"/>
          </a:p>
        </p:txBody>
      </p:sp>
      <p:sp>
        <p:nvSpPr>
          <p:cNvPr id="11" name="Text 6"/>
          <p:cNvSpPr/>
          <p:nvPr/>
        </p:nvSpPr>
        <p:spPr>
          <a:xfrm>
            <a:off x="8445310" y="4369449"/>
            <a:ext cx="2218611" cy="257230"/>
          </a:xfrm>
          <a:prstGeom prst="rect">
            <a:avLst/>
          </a:prstGeom>
          <a:noFill/>
          <a:ln/>
        </p:spPr>
        <p:txBody>
          <a:bodyPr wrap="none" lIns="0" tIns="0" rIns="0" bIns="0" rtlCol="0" anchor="t"/>
          <a:lstStyle/>
          <a:p>
            <a:pPr marL="0" indent="0" algn="l">
              <a:lnSpc>
                <a:spcPts val="1650"/>
              </a:lnSpc>
              <a:buNone/>
            </a:pPr>
            <a:r>
              <a:rPr lang="en-US" sz="1350" dirty="0">
                <a:solidFill>
                  <a:srgbClr val="3C3939"/>
                </a:solidFill>
                <a:latin typeface="Raleway" pitchFamily="34" charset="0"/>
                <a:ea typeface="Raleway" pitchFamily="34" charset="-122"/>
                <a:cs typeface="Raleway" pitchFamily="34" charset="-120"/>
              </a:rPr>
              <a:t>modify_model_request</a:t>
            </a:r>
            <a:endParaRPr lang="en-US" sz="1350" dirty="0"/>
          </a:p>
        </p:txBody>
      </p:sp>
      <p:sp>
        <p:nvSpPr>
          <p:cNvPr id="12" name="Text 7"/>
          <p:cNvSpPr/>
          <p:nvPr/>
        </p:nvSpPr>
        <p:spPr>
          <a:xfrm>
            <a:off x="8445310" y="4699847"/>
            <a:ext cx="3155357" cy="205784"/>
          </a:xfrm>
          <a:prstGeom prst="rect">
            <a:avLst/>
          </a:prstGeom>
          <a:noFill/>
          <a:ln/>
        </p:spPr>
        <p:txBody>
          <a:bodyPr wrap="none" lIns="0" tIns="0" rIns="0" bIns="0" rtlCol="0" anchor="t"/>
          <a:lstStyle/>
          <a:p>
            <a:pPr marL="0" indent="0" algn="l">
              <a:lnSpc>
                <a:spcPts val="1350"/>
              </a:lnSpc>
              <a:buNone/>
            </a:pPr>
            <a:r>
              <a:rPr lang="en-US" sz="1050" dirty="0">
                <a:solidFill>
                  <a:srgbClr val="3C3939"/>
                </a:solidFill>
                <a:latin typeface="Roboto" pitchFamily="34" charset="0"/>
                <a:ea typeface="Roboto" pitchFamily="34" charset="-122"/>
                <a:cs typeface="Roboto" pitchFamily="34" charset="-120"/>
              </a:rPr>
              <a:t>Hook 2: transform request to model.</a:t>
            </a:r>
            <a:endParaRPr lang="en-US" sz="1050" dirty="0"/>
          </a:p>
        </p:txBody>
      </p:sp>
      <p:pic>
        <p:nvPicPr>
          <p:cNvPr id="13" name="Image 3" descr="preencoded.png"/>
          <p:cNvPicPr>
            <a:picLocks noChangeAspect="1"/>
          </p:cNvPicPr>
          <p:nvPr/>
        </p:nvPicPr>
        <p:blipFill>
          <a:blip r:embed="rId6"/>
          <a:stretch>
            <a:fillRect/>
          </a:stretch>
        </p:blipFill>
        <p:spPr>
          <a:xfrm>
            <a:off x="7643609" y="4368878"/>
            <a:ext cx="274378" cy="274379"/>
          </a:xfrm>
          <a:prstGeom prst="rect">
            <a:avLst/>
          </a:prstGeom>
        </p:spPr>
      </p:pic>
      <p:sp>
        <p:nvSpPr>
          <p:cNvPr id="14" name="Text 8"/>
          <p:cNvSpPr/>
          <p:nvPr/>
        </p:nvSpPr>
        <p:spPr>
          <a:xfrm>
            <a:off x="4128416" y="5375504"/>
            <a:ext cx="2057841" cy="257230"/>
          </a:xfrm>
          <a:prstGeom prst="rect">
            <a:avLst/>
          </a:prstGeom>
          <a:noFill/>
          <a:ln/>
        </p:spPr>
        <p:txBody>
          <a:bodyPr wrap="none" lIns="0" tIns="0" rIns="0" bIns="0" rtlCol="0" anchor="t"/>
          <a:lstStyle/>
          <a:p>
            <a:pPr marL="0" indent="0" algn="r">
              <a:lnSpc>
                <a:spcPts val="1650"/>
              </a:lnSpc>
              <a:buNone/>
            </a:pPr>
            <a:r>
              <a:rPr lang="en-US" sz="1350" dirty="0">
                <a:solidFill>
                  <a:srgbClr val="3C3939"/>
                </a:solidFill>
                <a:latin typeface="Raleway" pitchFamily="34" charset="0"/>
                <a:ea typeface="Raleway" pitchFamily="34" charset="-122"/>
                <a:cs typeface="Raleway" pitchFamily="34" charset="-120"/>
              </a:rPr>
              <a:t>Model</a:t>
            </a:r>
            <a:endParaRPr lang="en-US" sz="1350" dirty="0"/>
          </a:p>
        </p:txBody>
      </p:sp>
      <p:sp>
        <p:nvSpPr>
          <p:cNvPr id="15" name="Text 9"/>
          <p:cNvSpPr/>
          <p:nvPr/>
        </p:nvSpPr>
        <p:spPr>
          <a:xfrm>
            <a:off x="3030901" y="5705902"/>
            <a:ext cx="3155357" cy="205784"/>
          </a:xfrm>
          <a:prstGeom prst="rect">
            <a:avLst/>
          </a:prstGeom>
          <a:noFill/>
          <a:ln/>
        </p:spPr>
        <p:txBody>
          <a:bodyPr wrap="none" lIns="0" tIns="0" rIns="0" bIns="0" rtlCol="0" anchor="t"/>
          <a:lstStyle/>
          <a:p>
            <a:pPr marL="0" indent="0" algn="r">
              <a:lnSpc>
                <a:spcPts val="1350"/>
              </a:lnSpc>
              <a:buNone/>
            </a:pPr>
            <a:r>
              <a:rPr lang="en-US" sz="1050" dirty="0">
                <a:solidFill>
                  <a:srgbClr val="3C3939"/>
                </a:solidFill>
                <a:latin typeface="Roboto" pitchFamily="34" charset="0"/>
                <a:ea typeface="Roboto" pitchFamily="34" charset="-122"/>
                <a:cs typeface="Roboto" pitchFamily="34" charset="-120"/>
              </a:rPr>
              <a:t>Execute model inference; produce outputs.</a:t>
            </a:r>
            <a:endParaRPr lang="en-US" sz="1050" dirty="0"/>
          </a:p>
        </p:txBody>
      </p:sp>
      <p:pic>
        <p:nvPicPr>
          <p:cNvPr id="16" name="Image 4" descr="preencoded.png"/>
          <p:cNvPicPr>
            <a:picLocks noChangeAspect="1"/>
          </p:cNvPicPr>
          <p:nvPr/>
        </p:nvPicPr>
        <p:blipFill>
          <a:blip r:embed="rId7"/>
          <a:stretch>
            <a:fillRect/>
          </a:stretch>
        </p:blipFill>
        <p:spPr>
          <a:xfrm>
            <a:off x="6738159" y="5374933"/>
            <a:ext cx="274379" cy="274379"/>
          </a:xfrm>
          <a:prstGeom prst="rect">
            <a:avLst/>
          </a:prstGeom>
        </p:spPr>
      </p:pic>
      <p:sp>
        <p:nvSpPr>
          <p:cNvPr id="17" name="Text 10"/>
          <p:cNvSpPr/>
          <p:nvPr/>
        </p:nvSpPr>
        <p:spPr>
          <a:xfrm>
            <a:off x="782241" y="6965275"/>
            <a:ext cx="13065919" cy="219075"/>
          </a:xfrm>
          <a:prstGeom prst="rect">
            <a:avLst/>
          </a:prstGeom>
          <a:noFill/>
          <a:ln/>
        </p:spPr>
        <p:txBody>
          <a:bodyPr wrap="none" lIns="0" tIns="0" rIns="0" bIns="0" rtlCol="0" anchor="t"/>
          <a:lstStyle/>
          <a:p>
            <a:pPr marL="0" indent="0" algn="l">
              <a:lnSpc>
                <a:spcPts val="1700"/>
              </a:lnSpc>
              <a:buNone/>
            </a:pPr>
            <a:r>
              <a:rPr lang="en-US" sz="1050" b="1" dirty="0">
                <a:solidFill>
                  <a:srgbClr val="3C3939"/>
                </a:solidFill>
                <a:latin typeface="Roboto" pitchFamily="34" charset="0"/>
                <a:ea typeface="Roboto" pitchFamily="34" charset="-122"/>
                <a:cs typeface="Roboto" pitchFamily="34" charset="-120"/>
              </a:rPr>
              <a:t>That's it. Three hooks. Infinite possibilities.</a:t>
            </a:r>
            <a:endParaRPr lang="en-US" sz="1050" dirty="0"/>
          </a:p>
        </p:txBody>
      </p:sp>
      <p:sp>
        <p:nvSpPr>
          <p:cNvPr id="18" name="Text 11"/>
          <p:cNvSpPr/>
          <p:nvPr/>
        </p:nvSpPr>
        <p:spPr>
          <a:xfrm>
            <a:off x="782241" y="7338298"/>
            <a:ext cx="13065919" cy="438150"/>
          </a:xfrm>
          <a:prstGeom prst="rect">
            <a:avLst/>
          </a:prstGeom>
          <a:noFill/>
          <a:ln/>
        </p:spPr>
        <p:txBody>
          <a:bodyPr wrap="square" lIns="0" tIns="0" rIns="0" bIns="0" rtlCol="0" anchor="t"/>
          <a:lstStyle/>
          <a:p>
            <a:pPr marL="0" indent="0" algn="l">
              <a:lnSpc>
                <a:spcPts val="1700"/>
              </a:lnSpc>
              <a:buNone/>
            </a:pPr>
            <a:r>
              <a:rPr lang="en-US" sz="1050" dirty="0">
                <a:solidFill>
                  <a:srgbClr val="3C3939"/>
                </a:solidFill>
                <a:latin typeface="Roboto" pitchFamily="34" charset="0"/>
                <a:ea typeface="Roboto" pitchFamily="34" charset="-122"/>
                <a:cs typeface="Roboto" pitchFamily="34" charset="-120"/>
              </a:rPr>
              <a:t>Instead of dozens of parameters, LangChain's middleware pattern gives you exactly three points of control. These hooks intercept the agent execution at strategic moments, allowing you to modify behavior without touching the core agent logic. The elegance lies in its simplicity - three hooks handle every use case we've encountered in production.</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67703"/>
            <a:ext cx="4268391"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Enter: The Three Hooks</a:t>
            </a:r>
            <a:endParaRPr lang="en-US" sz="3100" dirty="0"/>
          </a:p>
        </p:txBody>
      </p:sp>
      <p:sp>
        <p:nvSpPr>
          <p:cNvPr id="3" name="Text 1"/>
          <p:cNvSpPr/>
          <p:nvPr/>
        </p:nvSpPr>
        <p:spPr>
          <a:xfrm>
            <a:off x="793790" y="1401961"/>
            <a:ext cx="5279708" cy="396835"/>
          </a:xfrm>
          <a:prstGeom prst="rect">
            <a:avLst/>
          </a:prstGeom>
          <a:noFill/>
          <a:ln/>
        </p:spPr>
        <p:txBody>
          <a:bodyPr wrap="none" lIns="0" tIns="0" rIns="0" bIns="0" rtlCol="0" anchor="t"/>
          <a:lstStyle/>
          <a:p>
            <a:pPr marL="0" indent="0" algn="l">
              <a:lnSpc>
                <a:spcPts val="3100"/>
              </a:lnSpc>
              <a:buNone/>
            </a:pPr>
            <a:r>
              <a:rPr lang="en-US" sz="2500" dirty="0">
                <a:solidFill>
                  <a:srgbClr val="1B1B27"/>
                </a:solidFill>
                <a:latin typeface="Raleway" pitchFamily="34" charset="0"/>
                <a:ea typeface="Raleway" pitchFamily="34" charset="-122"/>
                <a:cs typeface="Raleway" pitchFamily="34" charset="-120"/>
              </a:rPr>
              <a:t>Everything Happens in Three Places</a:t>
            </a:r>
            <a:endParaRPr lang="en-US" sz="2500" dirty="0"/>
          </a:p>
        </p:txBody>
      </p:sp>
      <p:pic>
        <p:nvPicPr>
          <p:cNvPr id="4" name="Image 0" descr="preencoded.png"/>
          <p:cNvPicPr>
            <a:picLocks noChangeAspect="1"/>
          </p:cNvPicPr>
          <p:nvPr/>
        </p:nvPicPr>
        <p:blipFill>
          <a:blip r:embed="rId3"/>
          <a:stretch>
            <a:fillRect/>
          </a:stretch>
        </p:blipFill>
        <p:spPr>
          <a:xfrm>
            <a:off x="793790" y="2215515"/>
            <a:ext cx="4524970" cy="4048244"/>
          </a:xfrm>
          <a:prstGeom prst="rect">
            <a:avLst/>
          </a:prstGeom>
        </p:spPr>
      </p:pic>
      <p:sp>
        <p:nvSpPr>
          <p:cNvPr id="5" name="Text 2"/>
          <p:cNvSpPr/>
          <p:nvPr/>
        </p:nvSpPr>
        <p:spPr>
          <a:xfrm>
            <a:off x="6844903" y="2179796"/>
            <a:ext cx="6999208" cy="508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The diagram illustrates LangChain's elegant middleware flow. Input begins at the top, passing through three critical hooks:</a:t>
            </a:r>
            <a:endParaRPr lang="en-US" sz="1250" dirty="0"/>
          </a:p>
        </p:txBody>
      </p:sp>
      <p:sp>
        <p:nvSpPr>
          <p:cNvPr id="6" name="Text 3"/>
          <p:cNvSpPr/>
          <p:nvPr/>
        </p:nvSpPr>
        <p:spPr>
          <a:xfrm>
            <a:off x="6844903" y="2830830"/>
            <a:ext cx="6999208" cy="254079"/>
          </a:xfrm>
          <a:prstGeom prst="rect">
            <a:avLst/>
          </a:prstGeom>
          <a:noFill/>
          <a:ln/>
        </p:spPr>
        <p:txBody>
          <a:bodyPr wrap="none" lIns="0" tIns="0" rIns="0" bIns="0" rtlCol="0" anchor="t"/>
          <a:lstStyle/>
          <a:p>
            <a:pPr marL="342900" indent="-342900" algn="l">
              <a:lnSpc>
                <a:spcPts val="2000"/>
              </a:lnSpc>
              <a:buSzPct val="100000"/>
              <a:buFont typeface="+mj-lt"/>
              <a:buAutoNum type="arabicPeriod"/>
            </a:pPr>
            <a:r>
              <a:rPr lang="en-US" sz="1250" b="1" dirty="0">
                <a:solidFill>
                  <a:srgbClr val="3C3939"/>
                </a:solidFill>
                <a:latin typeface="Roboto" pitchFamily="34" charset="0"/>
                <a:ea typeface="Roboto" pitchFamily="34" charset="-122"/>
                <a:cs typeface="Roboto" pitchFamily="34" charset="-120"/>
              </a:rPr>
              <a:t>before_model:</a:t>
            </a:r>
            <a:r>
              <a:rPr lang="en-US" sz="1250" dirty="0">
                <a:solidFill>
                  <a:srgbClr val="3C3939"/>
                </a:solidFill>
                <a:latin typeface="Roboto" pitchFamily="34" charset="0"/>
                <a:ea typeface="Roboto" pitchFamily="34" charset="-122"/>
                <a:cs typeface="Roboto" pitchFamily="34" charset="-120"/>
              </a:rPr>
              <a:t> Inspects and augments initial inputs.</a:t>
            </a:r>
            <a:endParaRPr lang="en-US" sz="1250" dirty="0"/>
          </a:p>
        </p:txBody>
      </p:sp>
      <p:sp>
        <p:nvSpPr>
          <p:cNvPr id="7" name="Text 4"/>
          <p:cNvSpPr/>
          <p:nvPr/>
        </p:nvSpPr>
        <p:spPr>
          <a:xfrm>
            <a:off x="6844903" y="3140393"/>
            <a:ext cx="6999208" cy="254079"/>
          </a:xfrm>
          <a:prstGeom prst="rect">
            <a:avLst/>
          </a:prstGeom>
          <a:noFill/>
          <a:ln/>
        </p:spPr>
        <p:txBody>
          <a:bodyPr wrap="none" lIns="0" tIns="0" rIns="0" bIns="0" rtlCol="0" anchor="t"/>
          <a:lstStyle/>
          <a:p>
            <a:pPr marL="342900" indent="-342900" algn="l">
              <a:lnSpc>
                <a:spcPts val="2000"/>
              </a:lnSpc>
              <a:buSzPct val="100000"/>
              <a:buFont typeface="+mj-lt"/>
              <a:buAutoNum type="arabicPeriod" startAt="2"/>
            </a:pPr>
            <a:r>
              <a:rPr lang="en-US" sz="1250" b="1" dirty="0">
                <a:solidFill>
                  <a:srgbClr val="3C3939"/>
                </a:solidFill>
                <a:latin typeface="Roboto" pitchFamily="34" charset="0"/>
                <a:ea typeface="Roboto" pitchFamily="34" charset="-122"/>
                <a:cs typeface="Roboto" pitchFamily="34" charset="-120"/>
              </a:rPr>
              <a:t>modify_model_request:</a:t>
            </a:r>
            <a:r>
              <a:rPr lang="en-US" sz="1250" dirty="0">
                <a:solidFill>
                  <a:srgbClr val="3C3939"/>
                </a:solidFill>
                <a:latin typeface="Roboto" pitchFamily="34" charset="0"/>
                <a:ea typeface="Roboto" pitchFamily="34" charset="-122"/>
                <a:cs typeface="Roboto" pitchFamily="34" charset="-120"/>
              </a:rPr>
              <a:t> Transforms the request before it reaches the model.</a:t>
            </a:r>
            <a:endParaRPr lang="en-US" sz="1250" dirty="0"/>
          </a:p>
        </p:txBody>
      </p:sp>
      <p:sp>
        <p:nvSpPr>
          <p:cNvPr id="8" name="Text 5"/>
          <p:cNvSpPr/>
          <p:nvPr/>
        </p:nvSpPr>
        <p:spPr>
          <a:xfrm>
            <a:off x="6844903" y="3449955"/>
            <a:ext cx="6999208" cy="254079"/>
          </a:xfrm>
          <a:prstGeom prst="rect">
            <a:avLst/>
          </a:prstGeom>
          <a:noFill/>
          <a:ln/>
        </p:spPr>
        <p:txBody>
          <a:bodyPr wrap="none" lIns="0" tIns="0" rIns="0" bIns="0" rtlCol="0" anchor="t"/>
          <a:lstStyle/>
          <a:p>
            <a:pPr marL="342900" indent="-342900" algn="l">
              <a:lnSpc>
                <a:spcPts val="2000"/>
              </a:lnSpc>
              <a:buSzPct val="100000"/>
              <a:buFont typeface="+mj-lt"/>
              <a:buAutoNum type="arabicPeriod" startAt="3"/>
            </a:pPr>
            <a:r>
              <a:rPr lang="en-US" sz="1250" b="1" dirty="0">
                <a:solidFill>
                  <a:srgbClr val="3C3939"/>
                </a:solidFill>
                <a:latin typeface="Roboto" pitchFamily="34" charset="0"/>
                <a:ea typeface="Roboto" pitchFamily="34" charset="-122"/>
                <a:cs typeface="Roboto" pitchFamily="34" charset="-120"/>
              </a:rPr>
              <a:t>after_model:</a:t>
            </a:r>
            <a:r>
              <a:rPr lang="en-US" sz="1250" dirty="0">
                <a:solidFill>
                  <a:srgbClr val="3C3939"/>
                </a:solidFill>
                <a:latin typeface="Roboto" pitchFamily="34" charset="0"/>
                <a:ea typeface="Roboto" pitchFamily="34" charset="-122"/>
                <a:cs typeface="Roboto" pitchFamily="34" charset="-120"/>
              </a:rPr>
              <a:t> Processes the model's output.</a:t>
            </a:r>
            <a:endParaRPr lang="en-US" sz="1250" dirty="0"/>
          </a:p>
        </p:txBody>
      </p:sp>
      <p:sp>
        <p:nvSpPr>
          <p:cNvPr id="9" name="Text 6"/>
          <p:cNvSpPr/>
          <p:nvPr/>
        </p:nvSpPr>
        <p:spPr>
          <a:xfrm>
            <a:off x="6844903" y="3846909"/>
            <a:ext cx="6999208" cy="1016318"/>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After the model's decision point, the flow either proceeds to final output or engages tools. A powerful "Observation" loop then sends results from tools back to </a:t>
            </a:r>
            <a:r>
              <a:rPr lang="en-US" sz="1250" b="1" dirty="0">
                <a:solidFill>
                  <a:srgbClr val="3C3939"/>
                </a:solidFill>
                <a:latin typeface="Roboto" pitchFamily="34" charset="0"/>
                <a:ea typeface="Roboto" pitchFamily="34" charset="-122"/>
                <a:cs typeface="Roboto" pitchFamily="34" charset="-120"/>
              </a:rPr>
              <a:t>before_model</a:t>
            </a:r>
            <a:r>
              <a:rPr lang="en-US" sz="1250" dirty="0">
                <a:solidFill>
                  <a:srgbClr val="3C3939"/>
                </a:solidFill>
                <a:latin typeface="Roboto" pitchFamily="34" charset="0"/>
                <a:ea typeface="Roboto" pitchFamily="34" charset="-122"/>
                <a:cs typeface="Roboto" pitchFamily="34" charset="-120"/>
              </a:rPr>
              <a:t>, enabling iterative refinement. This design creates a highly composable system, managing all agent execution patterns with remarkable simplicity and flexibility.</a:t>
            </a:r>
            <a:endParaRPr lang="en-US" sz="1250" dirty="0"/>
          </a:p>
        </p:txBody>
      </p:sp>
      <p:sp>
        <p:nvSpPr>
          <p:cNvPr id="10" name="Text 7"/>
          <p:cNvSpPr/>
          <p:nvPr/>
        </p:nvSpPr>
        <p:spPr>
          <a:xfrm>
            <a:off x="793790" y="6620947"/>
            <a:ext cx="13042821" cy="254079"/>
          </a:xfrm>
          <a:prstGeom prst="rect">
            <a:avLst/>
          </a:prstGeom>
          <a:noFill/>
          <a:ln/>
        </p:spPr>
        <p:txBody>
          <a:bodyPr wrap="none" lIns="0" tIns="0" rIns="0" bIns="0" rtlCol="0" anchor="t"/>
          <a:lstStyle/>
          <a:p>
            <a:pPr marL="0" indent="0" algn="l">
              <a:lnSpc>
                <a:spcPts val="2000"/>
              </a:lnSpc>
              <a:buNone/>
            </a:pPr>
            <a:r>
              <a:rPr lang="en-US" sz="1250" b="1" dirty="0">
                <a:solidFill>
                  <a:srgbClr val="3C3939"/>
                </a:solidFill>
                <a:latin typeface="Roboto" pitchFamily="34" charset="0"/>
                <a:ea typeface="Roboto" pitchFamily="34" charset="-122"/>
                <a:cs typeface="Roboto" pitchFamily="34" charset="-120"/>
              </a:rPr>
              <a:t>That's it. Three hooks. Infinite possibilities.</a:t>
            </a:r>
            <a:endParaRPr lang="en-US" sz="1250" dirty="0"/>
          </a:p>
        </p:txBody>
      </p:sp>
      <p:sp>
        <p:nvSpPr>
          <p:cNvPr id="11" name="Text 8"/>
          <p:cNvSpPr/>
          <p:nvPr/>
        </p:nvSpPr>
        <p:spPr>
          <a:xfrm>
            <a:off x="793790" y="7053620"/>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Instead of dozens of parameters, LangChain's middleware pattern gives you exactly three points of control. These hooks intercept the agent execution at strategic moments, allowing you to modify behavior without touching the core agent logic. The elegance lies in its simplicity - three hooks handle every use case we've encountered in production.</a:t>
            </a:r>
            <a:endParaRPr lang="en-US" sz="12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527" y="541853"/>
            <a:ext cx="3977759" cy="460891"/>
          </a:xfrm>
          <a:prstGeom prst="rect">
            <a:avLst/>
          </a:prstGeom>
          <a:noFill/>
          <a:ln/>
        </p:spPr>
        <p:txBody>
          <a:bodyPr wrap="none" lIns="0" tIns="0" rIns="0" bIns="0" rtlCol="0" anchor="t"/>
          <a:lstStyle/>
          <a:p>
            <a:pPr marL="0" indent="0" algn="l">
              <a:lnSpc>
                <a:spcPts val="3600"/>
              </a:lnSpc>
              <a:buNone/>
            </a:pPr>
            <a:r>
              <a:rPr lang="en-US" sz="2900" dirty="0">
                <a:solidFill>
                  <a:srgbClr val="1B1B27"/>
                </a:solidFill>
                <a:latin typeface="Raleway" pitchFamily="34" charset="0"/>
                <a:ea typeface="Raleway" pitchFamily="34" charset="-122"/>
                <a:cs typeface="Raleway" pitchFamily="34" charset="-120"/>
              </a:rPr>
              <a:t>Hook #1: before_model</a:t>
            </a:r>
            <a:endParaRPr lang="en-US" sz="2900" dirty="0"/>
          </a:p>
        </p:txBody>
      </p:sp>
      <p:sp>
        <p:nvSpPr>
          <p:cNvPr id="3" name="Text 1"/>
          <p:cNvSpPr/>
          <p:nvPr/>
        </p:nvSpPr>
        <p:spPr>
          <a:xfrm>
            <a:off x="786527" y="1223963"/>
            <a:ext cx="5302091" cy="368737"/>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Your Pre-Flight Check (Validated Code)</a:t>
            </a:r>
            <a:endParaRPr lang="en-US" sz="2300" dirty="0"/>
          </a:p>
        </p:txBody>
      </p:sp>
      <p:sp>
        <p:nvSpPr>
          <p:cNvPr id="4" name="Shape 2"/>
          <p:cNvSpPr/>
          <p:nvPr/>
        </p:nvSpPr>
        <p:spPr>
          <a:xfrm>
            <a:off x="786527" y="1813917"/>
            <a:ext cx="6454973" cy="1130260"/>
          </a:xfrm>
          <a:prstGeom prst="roundRect">
            <a:avLst>
              <a:gd name="adj" fmla="val 5481"/>
            </a:avLst>
          </a:prstGeom>
          <a:solidFill>
            <a:srgbClr val="E1E1EA"/>
          </a:solidFill>
          <a:ln w="7620">
            <a:solidFill>
              <a:srgbClr val="C7C7D0"/>
            </a:solidFill>
            <a:prstDash val="solid"/>
          </a:ln>
        </p:spPr>
        <p:txBody>
          <a:bodyPr/>
          <a:lstStyle/>
          <a:p>
            <a:endParaRPr lang="en-US"/>
          </a:p>
        </p:txBody>
      </p:sp>
      <p:sp>
        <p:nvSpPr>
          <p:cNvPr id="5" name="Shape 3"/>
          <p:cNvSpPr/>
          <p:nvPr/>
        </p:nvSpPr>
        <p:spPr>
          <a:xfrm>
            <a:off x="941546" y="1968937"/>
            <a:ext cx="442436" cy="442436"/>
          </a:xfrm>
          <a:prstGeom prst="roundRect">
            <a:avLst>
              <a:gd name="adj" fmla="val 20665329"/>
            </a:avLst>
          </a:prstGeom>
          <a:solidFill>
            <a:srgbClr val="1B1B27"/>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1063228" y="2065734"/>
            <a:ext cx="199072" cy="248841"/>
          </a:xfrm>
          <a:prstGeom prst="rect">
            <a:avLst/>
          </a:prstGeom>
        </p:spPr>
      </p:pic>
      <p:sp>
        <p:nvSpPr>
          <p:cNvPr id="7" name="Text 4"/>
          <p:cNvSpPr/>
          <p:nvPr/>
        </p:nvSpPr>
        <p:spPr>
          <a:xfrm>
            <a:off x="941546" y="2558772"/>
            <a:ext cx="1843564"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Update agent state</a:t>
            </a:r>
            <a:endParaRPr lang="en-US" sz="1450" dirty="0"/>
          </a:p>
        </p:txBody>
      </p:sp>
      <p:sp>
        <p:nvSpPr>
          <p:cNvPr id="8" name="Shape 5"/>
          <p:cNvSpPr/>
          <p:nvPr/>
        </p:nvSpPr>
        <p:spPr>
          <a:xfrm>
            <a:off x="7388900" y="1813917"/>
            <a:ext cx="6454973" cy="1130260"/>
          </a:xfrm>
          <a:prstGeom prst="roundRect">
            <a:avLst>
              <a:gd name="adj" fmla="val 5481"/>
            </a:avLst>
          </a:prstGeom>
          <a:solidFill>
            <a:srgbClr val="E1E1EA"/>
          </a:solidFill>
          <a:ln w="7620">
            <a:solidFill>
              <a:srgbClr val="C7C7D0"/>
            </a:solidFill>
            <a:prstDash val="solid"/>
          </a:ln>
        </p:spPr>
        <p:txBody>
          <a:bodyPr/>
          <a:lstStyle/>
          <a:p>
            <a:endParaRPr lang="en-US"/>
          </a:p>
        </p:txBody>
      </p:sp>
      <p:sp>
        <p:nvSpPr>
          <p:cNvPr id="9" name="Shape 6"/>
          <p:cNvSpPr/>
          <p:nvPr/>
        </p:nvSpPr>
        <p:spPr>
          <a:xfrm>
            <a:off x="7543919" y="1968937"/>
            <a:ext cx="442436" cy="442436"/>
          </a:xfrm>
          <a:prstGeom prst="roundRect">
            <a:avLst>
              <a:gd name="adj" fmla="val 20665329"/>
            </a:avLst>
          </a:prstGeom>
          <a:solidFill>
            <a:srgbClr val="1B1B27"/>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7665601" y="2065734"/>
            <a:ext cx="199072" cy="248841"/>
          </a:xfrm>
          <a:prstGeom prst="rect">
            <a:avLst/>
          </a:prstGeom>
        </p:spPr>
      </p:pic>
      <p:sp>
        <p:nvSpPr>
          <p:cNvPr id="11" name="Text 7"/>
          <p:cNvSpPr/>
          <p:nvPr/>
        </p:nvSpPr>
        <p:spPr>
          <a:xfrm>
            <a:off x="7543919" y="2558772"/>
            <a:ext cx="2040017"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Jump to different nodes</a:t>
            </a:r>
            <a:endParaRPr lang="en-US" sz="1450" dirty="0"/>
          </a:p>
        </p:txBody>
      </p:sp>
      <p:sp>
        <p:nvSpPr>
          <p:cNvPr id="12" name="Shape 8"/>
          <p:cNvSpPr/>
          <p:nvPr/>
        </p:nvSpPr>
        <p:spPr>
          <a:xfrm>
            <a:off x="786527" y="3091577"/>
            <a:ext cx="6454973" cy="1130260"/>
          </a:xfrm>
          <a:prstGeom prst="roundRect">
            <a:avLst>
              <a:gd name="adj" fmla="val 5481"/>
            </a:avLst>
          </a:prstGeom>
          <a:solidFill>
            <a:srgbClr val="E1E1EA"/>
          </a:solidFill>
          <a:ln w="7620">
            <a:solidFill>
              <a:srgbClr val="C7C7D0"/>
            </a:solidFill>
            <a:prstDash val="solid"/>
          </a:ln>
        </p:spPr>
        <p:txBody>
          <a:bodyPr/>
          <a:lstStyle/>
          <a:p>
            <a:endParaRPr lang="en-US"/>
          </a:p>
        </p:txBody>
      </p:sp>
      <p:sp>
        <p:nvSpPr>
          <p:cNvPr id="13" name="Shape 9"/>
          <p:cNvSpPr/>
          <p:nvPr/>
        </p:nvSpPr>
        <p:spPr>
          <a:xfrm>
            <a:off x="941546" y="3246596"/>
            <a:ext cx="442436" cy="442436"/>
          </a:xfrm>
          <a:prstGeom prst="roundRect">
            <a:avLst>
              <a:gd name="adj" fmla="val 20665329"/>
            </a:avLst>
          </a:prstGeom>
          <a:solidFill>
            <a:srgbClr val="1B1B27"/>
          </a:solidFill>
          <a:ln/>
        </p:spPr>
        <p:txBody>
          <a:bodyPr/>
          <a:lstStyle/>
          <a:p>
            <a:endParaRPr lang="en-US"/>
          </a:p>
        </p:txBody>
      </p:sp>
      <p:pic>
        <p:nvPicPr>
          <p:cNvPr id="14" name="Image 2" descr="preencoded.png"/>
          <p:cNvPicPr>
            <a:picLocks noChangeAspect="1"/>
          </p:cNvPicPr>
          <p:nvPr/>
        </p:nvPicPr>
        <p:blipFill>
          <a:blip r:embed="rId5"/>
          <a:stretch>
            <a:fillRect/>
          </a:stretch>
        </p:blipFill>
        <p:spPr>
          <a:xfrm>
            <a:off x="1063228" y="3343394"/>
            <a:ext cx="199072" cy="248841"/>
          </a:xfrm>
          <a:prstGeom prst="rect">
            <a:avLst/>
          </a:prstGeom>
        </p:spPr>
      </p:pic>
      <p:sp>
        <p:nvSpPr>
          <p:cNvPr id="15" name="Text 10"/>
          <p:cNvSpPr/>
          <p:nvPr/>
        </p:nvSpPr>
        <p:spPr>
          <a:xfrm>
            <a:off x="941546" y="3836432"/>
            <a:ext cx="1843564"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Manage context</a:t>
            </a:r>
            <a:endParaRPr lang="en-US" sz="1450" dirty="0"/>
          </a:p>
        </p:txBody>
      </p:sp>
      <p:sp>
        <p:nvSpPr>
          <p:cNvPr id="16" name="Shape 11"/>
          <p:cNvSpPr/>
          <p:nvPr/>
        </p:nvSpPr>
        <p:spPr>
          <a:xfrm>
            <a:off x="7388900" y="3091577"/>
            <a:ext cx="6454973" cy="1130260"/>
          </a:xfrm>
          <a:prstGeom prst="roundRect">
            <a:avLst>
              <a:gd name="adj" fmla="val 5481"/>
            </a:avLst>
          </a:prstGeom>
          <a:solidFill>
            <a:srgbClr val="E1E1EA"/>
          </a:solidFill>
          <a:ln w="7620">
            <a:solidFill>
              <a:srgbClr val="C7C7D0"/>
            </a:solidFill>
            <a:prstDash val="solid"/>
          </a:ln>
        </p:spPr>
        <p:txBody>
          <a:bodyPr/>
          <a:lstStyle/>
          <a:p>
            <a:endParaRPr lang="en-US"/>
          </a:p>
        </p:txBody>
      </p:sp>
      <p:sp>
        <p:nvSpPr>
          <p:cNvPr id="17" name="Shape 12"/>
          <p:cNvSpPr/>
          <p:nvPr/>
        </p:nvSpPr>
        <p:spPr>
          <a:xfrm>
            <a:off x="7543919" y="3246596"/>
            <a:ext cx="442436" cy="442436"/>
          </a:xfrm>
          <a:prstGeom prst="roundRect">
            <a:avLst>
              <a:gd name="adj" fmla="val 20665329"/>
            </a:avLst>
          </a:prstGeom>
          <a:solidFill>
            <a:srgbClr val="1B1B27"/>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7665601" y="3343394"/>
            <a:ext cx="199072" cy="248841"/>
          </a:xfrm>
          <a:prstGeom prst="rect">
            <a:avLst/>
          </a:prstGeom>
        </p:spPr>
      </p:pic>
      <p:sp>
        <p:nvSpPr>
          <p:cNvPr id="19" name="Text 13"/>
          <p:cNvSpPr/>
          <p:nvPr/>
        </p:nvSpPr>
        <p:spPr>
          <a:xfrm>
            <a:off x="7543919" y="3836432"/>
            <a:ext cx="1843564"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Implement guards</a:t>
            </a:r>
            <a:endParaRPr lang="en-US" sz="1450" dirty="0"/>
          </a:p>
        </p:txBody>
      </p:sp>
      <p:sp>
        <p:nvSpPr>
          <p:cNvPr id="20" name="Text 14"/>
          <p:cNvSpPr/>
          <p:nvPr/>
        </p:nvSpPr>
        <p:spPr>
          <a:xfrm>
            <a:off x="786527" y="4443055"/>
            <a:ext cx="4526161" cy="276463"/>
          </a:xfrm>
          <a:prstGeom prst="rect">
            <a:avLst/>
          </a:prstGeom>
          <a:noFill/>
          <a:ln/>
        </p:spPr>
        <p:txBody>
          <a:bodyPr wrap="none" lIns="0" tIns="0" rIns="0" bIns="0" rtlCol="0" anchor="t"/>
          <a:lstStyle/>
          <a:p>
            <a:pPr marL="0" indent="0" algn="l">
              <a:lnSpc>
                <a:spcPts val="2150"/>
              </a:lnSpc>
              <a:buNone/>
            </a:pPr>
            <a:r>
              <a:rPr lang="en-US" sz="1700" dirty="0">
                <a:solidFill>
                  <a:srgbClr val="1B1B27"/>
                </a:solidFill>
                <a:latin typeface="Raleway" pitchFamily="34" charset="0"/>
                <a:ea typeface="Raleway" pitchFamily="34" charset="-122"/>
                <a:cs typeface="Raleway" pitchFamily="34" charset="-120"/>
              </a:rPr>
              <a:t>The Killer Feature: Automatic Summarization</a:t>
            </a:r>
            <a:endParaRPr lang="en-US" sz="1700" dirty="0"/>
          </a:p>
        </p:txBody>
      </p:sp>
      <p:sp>
        <p:nvSpPr>
          <p:cNvPr id="21" name="Shape 15"/>
          <p:cNvSpPr/>
          <p:nvPr/>
        </p:nvSpPr>
        <p:spPr>
          <a:xfrm>
            <a:off x="786527" y="4940737"/>
            <a:ext cx="13057346" cy="2345055"/>
          </a:xfrm>
          <a:prstGeom prst="roundRect">
            <a:avLst>
              <a:gd name="adj" fmla="val 2642"/>
            </a:avLst>
          </a:prstGeom>
          <a:solidFill>
            <a:srgbClr val="F2F2F2"/>
          </a:solidFill>
          <a:ln/>
        </p:spPr>
        <p:txBody>
          <a:bodyPr/>
          <a:lstStyle/>
          <a:p>
            <a:endParaRPr lang="en-US"/>
          </a:p>
        </p:txBody>
      </p:sp>
      <p:sp>
        <p:nvSpPr>
          <p:cNvPr id="22" name="Shape 16"/>
          <p:cNvSpPr/>
          <p:nvPr/>
        </p:nvSpPr>
        <p:spPr>
          <a:xfrm>
            <a:off x="779264" y="4940737"/>
            <a:ext cx="13071872" cy="2345055"/>
          </a:xfrm>
          <a:prstGeom prst="roundRect">
            <a:avLst>
              <a:gd name="adj" fmla="val 943"/>
            </a:avLst>
          </a:prstGeom>
          <a:solidFill>
            <a:srgbClr val="F2F2F2"/>
          </a:solidFill>
          <a:ln/>
        </p:spPr>
        <p:txBody>
          <a:bodyPr/>
          <a:lstStyle/>
          <a:p>
            <a:endParaRPr lang="en-US"/>
          </a:p>
        </p:txBody>
      </p:sp>
      <p:sp>
        <p:nvSpPr>
          <p:cNvPr id="23" name="Text 17"/>
          <p:cNvSpPr/>
          <p:nvPr/>
        </p:nvSpPr>
        <p:spPr>
          <a:xfrm>
            <a:off x="926663" y="5051346"/>
            <a:ext cx="12777073" cy="2123837"/>
          </a:xfrm>
          <a:prstGeom prst="rect">
            <a:avLst/>
          </a:prstGeom>
          <a:noFill/>
          <a:ln/>
        </p:spPr>
        <p:txBody>
          <a:bodyPr wrap="square" lIns="0" tIns="0" rIns="0" bIns="0" rtlCol="0" anchor="t"/>
          <a:lstStyle/>
          <a:p>
            <a:pPr marL="0" indent="0" algn="l">
              <a:lnSpc>
                <a:spcPts val="1850"/>
              </a:lnSpc>
              <a:buNone/>
            </a:pPr>
            <a:r>
              <a:rPr lang="en-US" sz="1150" dirty="0">
                <a:solidFill>
                  <a:srgbClr val="3C3939"/>
                </a:solidFill>
                <a:highlight>
                  <a:srgbClr val="F2F2F2"/>
                </a:highlight>
                <a:latin typeface="Consolas" pitchFamily="34" charset="0"/>
                <a:ea typeface="Consolas" pitchFamily="34" charset="-122"/>
                <a:cs typeface="Consolas" pitchFamily="34" charset="-120"/>
              </a:rPr>
              <a:t>from langchain.agents.middleware import SummarizationMiddleware# Automatically summarize long conversationssummarization = SummarizationMiddleware(    model="openai:gpt-4o-mini",    max_tokens_before_summary=4000,  # Trigger at 4k tokens    messages_to_keep=20,             # Keep last 20 messages    summary_prompt="Summarize the earlier context concisely.")</a:t>
            </a:r>
            <a:endParaRPr lang="en-US" sz="1150" dirty="0"/>
          </a:p>
        </p:txBody>
      </p:sp>
      <p:sp>
        <p:nvSpPr>
          <p:cNvPr id="24" name="Text 18"/>
          <p:cNvSpPr/>
          <p:nvPr/>
        </p:nvSpPr>
        <p:spPr>
          <a:xfrm>
            <a:off x="786527" y="7451646"/>
            <a:ext cx="13057346" cy="235982"/>
          </a:xfrm>
          <a:prstGeom prst="rect">
            <a:avLst/>
          </a:prstGeom>
          <a:noFill/>
          <a:ln/>
        </p:spPr>
        <p:txBody>
          <a:bodyPr wrap="none" lIns="0" tIns="0" rIns="0" bIns="0" rtlCol="0" anchor="t"/>
          <a:lstStyle/>
          <a:p>
            <a:pPr marL="0" indent="0" algn="l">
              <a:lnSpc>
                <a:spcPts val="1850"/>
              </a:lnSpc>
              <a:buNone/>
            </a:pPr>
            <a:r>
              <a:rPr lang="en-US" sz="1150" dirty="0">
                <a:solidFill>
                  <a:srgbClr val="3C3939"/>
                </a:solidFill>
                <a:latin typeface="Roboto" pitchFamily="34" charset="0"/>
                <a:ea typeface="Roboto" pitchFamily="34" charset="-122"/>
                <a:cs typeface="Roboto" pitchFamily="34" charset="-120"/>
              </a:rPr>
              <a:t>60% token reduction. Zero manual intervention.</a:t>
            </a:r>
            <a:endParaRPr lang="en-US" sz="1150" dirty="0"/>
          </a:p>
        </p:txBody>
      </p:sp>
      <p:pic>
        <p:nvPicPr>
          <p:cNvPr id="25" name="Picture 24">
            <a:extLst>
              <a:ext uri="{FF2B5EF4-FFF2-40B4-BE49-F238E27FC236}">
                <a16:creationId xmlns:a16="http://schemas.microsoft.com/office/drawing/2014/main" id="{8C0B13FF-D46D-17B5-EC03-0EA95543C578}"/>
              </a:ext>
            </a:extLst>
          </p:cNvPr>
          <p:cNvPicPr>
            <a:picLocks noChangeAspect="1"/>
          </p:cNvPicPr>
          <p:nvPr/>
        </p:nvPicPr>
        <p:blipFill>
          <a:blip r:embed="rId7"/>
          <a:stretch>
            <a:fillRect/>
          </a:stretch>
        </p:blipFill>
        <p:spPr>
          <a:xfrm>
            <a:off x="791526" y="4940629"/>
            <a:ext cx="12777073" cy="22961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82585"/>
            <a:ext cx="4217551" cy="527090"/>
          </a:xfrm>
          <a:prstGeom prst="rect">
            <a:avLst/>
          </a:prstGeom>
          <a:noFill/>
          <a:ln/>
        </p:spPr>
        <p:txBody>
          <a:bodyPr wrap="none" lIns="0" tIns="0" rIns="0" bIns="0" rtlCol="0" anchor="t"/>
          <a:lstStyle/>
          <a:p>
            <a:pPr marL="0" indent="0" algn="l">
              <a:lnSpc>
                <a:spcPts val="4150"/>
              </a:lnSpc>
              <a:buNone/>
            </a:pPr>
            <a:r>
              <a:rPr lang="en-US" sz="3300" dirty="0">
                <a:solidFill>
                  <a:srgbClr val="2E3C4E"/>
                </a:solidFill>
                <a:latin typeface="Host Grotesk Medium" pitchFamily="34" charset="0"/>
                <a:ea typeface="Host Grotesk Medium" pitchFamily="34" charset="-122"/>
                <a:cs typeface="Host Grotesk Medium" pitchFamily="34" charset="-120"/>
              </a:rPr>
              <a:t>Today's Agenda</a:t>
            </a:r>
            <a:endParaRPr lang="en-US" sz="3300" dirty="0"/>
          </a:p>
        </p:txBody>
      </p:sp>
      <p:sp>
        <p:nvSpPr>
          <p:cNvPr id="3" name="Shape 1"/>
          <p:cNvSpPr/>
          <p:nvPr/>
        </p:nvSpPr>
        <p:spPr>
          <a:xfrm>
            <a:off x="793790" y="1652468"/>
            <a:ext cx="379571" cy="379571"/>
          </a:xfrm>
          <a:prstGeom prst="roundRect">
            <a:avLst>
              <a:gd name="adj" fmla="val 18667"/>
            </a:avLst>
          </a:prstGeom>
          <a:solidFill>
            <a:srgbClr val="D9EDF2"/>
          </a:solidFill>
          <a:ln w="7620">
            <a:solidFill>
              <a:srgbClr val="BFD3D8"/>
            </a:solidFill>
            <a:prstDash val="solid"/>
          </a:ln>
        </p:spPr>
        <p:txBody>
          <a:bodyPr/>
          <a:lstStyle/>
          <a:p>
            <a:endParaRPr lang="en-US"/>
          </a:p>
        </p:txBody>
      </p:sp>
      <p:sp>
        <p:nvSpPr>
          <p:cNvPr id="4" name="Text 2"/>
          <p:cNvSpPr/>
          <p:nvPr/>
        </p:nvSpPr>
        <p:spPr>
          <a:xfrm>
            <a:off x="857071" y="168413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1</a:t>
            </a:r>
            <a:endParaRPr lang="en-US" sz="1950" dirty="0"/>
          </a:p>
        </p:txBody>
      </p:sp>
      <p:sp>
        <p:nvSpPr>
          <p:cNvPr id="5" name="Text 3"/>
          <p:cNvSpPr/>
          <p:nvPr/>
        </p:nvSpPr>
        <p:spPr>
          <a:xfrm>
            <a:off x="1341953" y="1710452"/>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Intros</a:t>
            </a:r>
            <a:endParaRPr lang="en-US" sz="1650" dirty="0"/>
          </a:p>
        </p:txBody>
      </p:sp>
      <p:sp>
        <p:nvSpPr>
          <p:cNvPr id="6" name="Text 4"/>
          <p:cNvSpPr/>
          <p:nvPr/>
        </p:nvSpPr>
        <p:spPr>
          <a:xfrm>
            <a:off x="1341953" y="2142530"/>
            <a:ext cx="7112913" cy="253008"/>
          </a:xfrm>
          <a:prstGeom prst="rect">
            <a:avLst/>
          </a:prstGeom>
          <a:noFill/>
          <a:ln/>
        </p:spPr>
        <p:txBody>
          <a:bodyPr wrap="non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Get to know your fellow AI enthusiasts</a:t>
            </a:r>
            <a:endParaRPr lang="en-US" sz="1300" dirty="0"/>
          </a:p>
        </p:txBody>
      </p:sp>
      <p:sp>
        <p:nvSpPr>
          <p:cNvPr id="7" name="Shape 5"/>
          <p:cNvSpPr/>
          <p:nvPr/>
        </p:nvSpPr>
        <p:spPr>
          <a:xfrm>
            <a:off x="793790" y="2732842"/>
            <a:ext cx="379571" cy="379571"/>
          </a:xfrm>
          <a:prstGeom prst="roundRect">
            <a:avLst>
              <a:gd name="adj" fmla="val 18667"/>
            </a:avLst>
          </a:prstGeom>
          <a:solidFill>
            <a:srgbClr val="D9EDF2"/>
          </a:solidFill>
          <a:ln w="7620">
            <a:solidFill>
              <a:srgbClr val="BFD3D8"/>
            </a:solidFill>
            <a:prstDash val="solid"/>
          </a:ln>
        </p:spPr>
        <p:txBody>
          <a:bodyPr/>
          <a:lstStyle/>
          <a:p>
            <a:endParaRPr lang="en-US"/>
          </a:p>
        </p:txBody>
      </p:sp>
      <p:sp>
        <p:nvSpPr>
          <p:cNvPr id="8" name="Text 6"/>
          <p:cNvSpPr/>
          <p:nvPr/>
        </p:nvSpPr>
        <p:spPr>
          <a:xfrm>
            <a:off x="857071" y="2764512"/>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2</a:t>
            </a:r>
            <a:endParaRPr lang="en-US" sz="1950" dirty="0"/>
          </a:p>
        </p:txBody>
      </p:sp>
      <p:sp>
        <p:nvSpPr>
          <p:cNvPr id="9" name="Text 7"/>
          <p:cNvSpPr/>
          <p:nvPr/>
        </p:nvSpPr>
        <p:spPr>
          <a:xfrm>
            <a:off x="1341953" y="2790825"/>
            <a:ext cx="407217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LangChain / LangGraph 1.0 Alpha - Middleware</a:t>
            </a:r>
            <a:endParaRPr lang="en-US" sz="1650" dirty="0"/>
          </a:p>
        </p:txBody>
      </p:sp>
      <p:sp>
        <p:nvSpPr>
          <p:cNvPr id="10" name="Text 8"/>
          <p:cNvSpPr/>
          <p:nvPr/>
        </p:nvSpPr>
        <p:spPr>
          <a:xfrm>
            <a:off x="1341953" y="3222903"/>
            <a:ext cx="7112913" cy="253008"/>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Colin</a:t>
            </a:r>
            <a:r>
              <a:rPr lang="en-US" sz="1300" dirty="0">
                <a:solidFill>
                  <a:srgbClr val="384653"/>
                </a:solidFill>
                <a:latin typeface="Roboto" pitchFamily="34" charset="0"/>
                <a:ea typeface="Roboto" pitchFamily="34" charset="-122"/>
                <a:cs typeface="Roboto" pitchFamily="34" charset="-120"/>
              </a:rPr>
              <a:t> shares insights from testing 1.0 Middleware</a:t>
            </a:r>
            <a:endParaRPr lang="en-US" sz="1300" dirty="0"/>
          </a:p>
        </p:txBody>
      </p:sp>
      <p:sp>
        <p:nvSpPr>
          <p:cNvPr id="11" name="Shape 9"/>
          <p:cNvSpPr/>
          <p:nvPr/>
        </p:nvSpPr>
        <p:spPr>
          <a:xfrm>
            <a:off x="793790" y="3813215"/>
            <a:ext cx="379571" cy="379571"/>
          </a:xfrm>
          <a:prstGeom prst="roundRect">
            <a:avLst>
              <a:gd name="adj" fmla="val 18667"/>
            </a:avLst>
          </a:prstGeom>
          <a:solidFill>
            <a:srgbClr val="D9EDF2"/>
          </a:solidFill>
          <a:ln w="7620">
            <a:solidFill>
              <a:srgbClr val="BFD3D8"/>
            </a:solidFill>
            <a:prstDash val="solid"/>
          </a:ln>
        </p:spPr>
        <p:txBody>
          <a:bodyPr/>
          <a:lstStyle/>
          <a:p>
            <a:endParaRPr lang="en-US"/>
          </a:p>
        </p:txBody>
      </p:sp>
      <p:sp>
        <p:nvSpPr>
          <p:cNvPr id="12" name="Text 10"/>
          <p:cNvSpPr/>
          <p:nvPr/>
        </p:nvSpPr>
        <p:spPr>
          <a:xfrm>
            <a:off x="857071" y="3844885"/>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3</a:t>
            </a:r>
            <a:endParaRPr lang="en-US" sz="1950" dirty="0"/>
          </a:p>
        </p:txBody>
      </p:sp>
      <p:sp>
        <p:nvSpPr>
          <p:cNvPr id="13" name="Text 11"/>
          <p:cNvSpPr/>
          <p:nvPr/>
        </p:nvSpPr>
        <p:spPr>
          <a:xfrm>
            <a:off x="1341953" y="3871198"/>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Thunderstorm Talks</a:t>
            </a:r>
            <a:endParaRPr lang="en-US" sz="1650" dirty="0"/>
          </a:p>
        </p:txBody>
      </p:sp>
      <p:sp>
        <p:nvSpPr>
          <p:cNvPr id="14" name="Text 12"/>
          <p:cNvSpPr/>
          <p:nvPr/>
        </p:nvSpPr>
        <p:spPr>
          <a:xfrm>
            <a:off x="1341953" y="4303276"/>
            <a:ext cx="7112913" cy="253008"/>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Ryan Booth </a:t>
            </a:r>
            <a:r>
              <a:rPr lang="en-US" sz="1300" dirty="0">
                <a:solidFill>
                  <a:srgbClr val="384653"/>
                </a:solidFill>
                <a:latin typeface="Roboto" pitchFamily="34" charset="0"/>
                <a:ea typeface="Roboto" pitchFamily="34" charset="-122"/>
                <a:cs typeface="Roboto" pitchFamily="34" charset="-120"/>
              </a:rPr>
              <a:t>– Agentic Purchasing - AP2 In Action ,</a:t>
            </a:r>
            <a:endParaRPr lang="en-US" sz="1300" dirty="0"/>
          </a:p>
        </p:txBody>
      </p:sp>
      <p:sp>
        <p:nvSpPr>
          <p:cNvPr id="15" name="Text 13"/>
          <p:cNvSpPr/>
          <p:nvPr/>
        </p:nvSpPr>
        <p:spPr>
          <a:xfrm>
            <a:off x="1341953" y="4719589"/>
            <a:ext cx="7112913" cy="230007"/>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Venika Kakarla</a:t>
            </a:r>
            <a:r>
              <a:rPr lang="en-US" sz="1300" dirty="0">
                <a:solidFill>
                  <a:srgbClr val="384653"/>
                </a:solidFill>
                <a:latin typeface="Roboto" pitchFamily="34" charset="0"/>
                <a:ea typeface="Roboto" pitchFamily="34" charset="-122"/>
                <a:cs typeface="Roboto" pitchFamily="34" charset="-120"/>
              </a:rPr>
              <a:t> – Research from Stanford Internship</a:t>
            </a:r>
            <a:endParaRPr lang="en-US" sz="1300" dirty="0"/>
          </a:p>
        </p:txBody>
      </p:sp>
      <p:sp>
        <p:nvSpPr>
          <p:cNvPr id="16" name="Text 14"/>
          <p:cNvSpPr/>
          <p:nvPr/>
        </p:nvSpPr>
        <p:spPr>
          <a:xfrm>
            <a:off x="1341953" y="5112901"/>
            <a:ext cx="7112913" cy="253008"/>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Ricky </a:t>
            </a:r>
            <a:r>
              <a:rPr lang="en-US" sz="1300" b="1" dirty="0" err="1">
                <a:solidFill>
                  <a:srgbClr val="384653"/>
                </a:solidFill>
                <a:latin typeface="Roboto" pitchFamily="34" charset="0"/>
                <a:ea typeface="Roboto" pitchFamily="34" charset="-122"/>
                <a:cs typeface="Roboto" pitchFamily="34" charset="-120"/>
              </a:rPr>
              <a:t>Pirruccio</a:t>
            </a:r>
            <a:r>
              <a:rPr lang="en-US" sz="1300" dirty="0">
                <a:solidFill>
                  <a:srgbClr val="384653"/>
                </a:solidFill>
                <a:latin typeface="Roboto" pitchFamily="34" charset="0"/>
                <a:ea typeface="Roboto" pitchFamily="34" charset="-122"/>
                <a:cs typeface="Roboto" pitchFamily="34" charset="-120"/>
              </a:rPr>
              <a:t> – Exploration into AI Assisted Cognition</a:t>
            </a:r>
          </a:p>
          <a:p>
            <a:pPr marL="0" indent="0" algn="l">
              <a:lnSpc>
                <a:spcPts val="1950"/>
              </a:lnSpc>
              <a:buNone/>
            </a:pPr>
            <a:endParaRPr lang="en-US" sz="1300" dirty="0"/>
          </a:p>
        </p:txBody>
      </p:sp>
      <p:sp>
        <p:nvSpPr>
          <p:cNvPr id="17" name="Shape 15"/>
          <p:cNvSpPr/>
          <p:nvPr/>
        </p:nvSpPr>
        <p:spPr>
          <a:xfrm>
            <a:off x="793790" y="5880189"/>
            <a:ext cx="379571" cy="379571"/>
          </a:xfrm>
          <a:prstGeom prst="roundRect">
            <a:avLst>
              <a:gd name="adj" fmla="val 18667"/>
            </a:avLst>
          </a:prstGeom>
          <a:solidFill>
            <a:srgbClr val="D9EDF2"/>
          </a:solidFill>
          <a:ln w="7620">
            <a:solidFill>
              <a:srgbClr val="BFD3D8"/>
            </a:solidFill>
            <a:prstDash val="solid"/>
          </a:ln>
        </p:spPr>
        <p:txBody>
          <a:bodyPr/>
          <a:lstStyle/>
          <a:p>
            <a:endParaRPr lang="en-US"/>
          </a:p>
        </p:txBody>
      </p:sp>
      <p:sp>
        <p:nvSpPr>
          <p:cNvPr id="18" name="Text 16"/>
          <p:cNvSpPr/>
          <p:nvPr/>
        </p:nvSpPr>
        <p:spPr>
          <a:xfrm>
            <a:off x="857071" y="591185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4</a:t>
            </a:r>
            <a:endParaRPr lang="en-US" sz="1950" dirty="0"/>
          </a:p>
        </p:txBody>
      </p:sp>
      <p:sp>
        <p:nvSpPr>
          <p:cNvPr id="19" name="Text 17"/>
          <p:cNvSpPr/>
          <p:nvPr/>
        </p:nvSpPr>
        <p:spPr>
          <a:xfrm>
            <a:off x="1341953" y="5938172"/>
            <a:ext cx="2180987"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Wrap Up &amp; After Party</a:t>
            </a:r>
            <a:endParaRPr lang="en-US" sz="1650" dirty="0"/>
          </a:p>
        </p:txBody>
      </p:sp>
      <p:sp>
        <p:nvSpPr>
          <p:cNvPr id="20" name="Text 18"/>
          <p:cNvSpPr/>
          <p:nvPr/>
        </p:nvSpPr>
        <p:spPr>
          <a:xfrm>
            <a:off x="1341953" y="6370250"/>
            <a:ext cx="7112913" cy="253008"/>
          </a:xfrm>
          <a:prstGeom prst="rect">
            <a:avLst/>
          </a:prstGeom>
          <a:noFill/>
          <a:ln/>
        </p:spPr>
        <p:txBody>
          <a:bodyPr wrap="non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Continue the conversation upstairs at The Tavern</a:t>
            </a:r>
            <a:endParaRPr lang="en-US" sz="1300" dirty="0"/>
          </a:p>
        </p:txBody>
      </p:sp>
      <p:sp>
        <p:nvSpPr>
          <p:cNvPr id="21" name="Text 19"/>
          <p:cNvSpPr/>
          <p:nvPr/>
        </p:nvSpPr>
        <p:spPr>
          <a:xfrm>
            <a:off x="1341953" y="6775063"/>
            <a:ext cx="7112913" cy="253008"/>
          </a:xfrm>
          <a:prstGeom prst="rect">
            <a:avLst/>
          </a:prstGeom>
          <a:noFill/>
          <a:ln/>
        </p:spPr>
        <p:txBody>
          <a:bodyPr wrap="non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Interviews thanks to James</a:t>
            </a:r>
            <a:endParaRPr lang="en-US" sz="1300" dirty="0"/>
          </a:p>
        </p:txBody>
      </p:sp>
      <p:pic>
        <p:nvPicPr>
          <p:cNvPr id="22" name="Image 0" descr="preencoded.png"/>
          <p:cNvPicPr>
            <a:picLocks noChangeAspect="1"/>
          </p:cNvPicPr>
          <p:nvPr/>
        </p:nvPicPr>
        <p:blipFill>
          <a:blip r:embed="rId3"/>
          <a:stretch>
            <a:fillRect/>
          </a:stretch>
        </p:blipFill>
        <p:spPr>
          <a:xfrm>
            <a:off x="8873966" y="1652468"/>
            <a:ext cx="4224576" cy="4224576"/>
          </a:xfrm>
          <a:prstGeom prst="rect">
            <a:avLst/>
          </a:prstGeom>
        </p:spPr>
      </p:pic>
      <p:sp>
        <p:nvSpPr>
          <p:cNvPr id="23" name="Text 20"/>
          <p:cNvSpPr/>
          <p:nvPr/>
        </p:nvSpPr>
        <p:spPr>
          <a:xfrm>
            <a:off x="793790" y="7230666"/>
            <a:ext cx="13042821" cy="316230"/>
          </a:xfrm>
          <a:prstGeom prst="rect">
            <a:avLst/>
          </a:prstGeom>
          <a:noFill/>
          <a:ln/>
        </p:spPr>
        <p:txBody>
          <a:bodyPr wrap="none" lIns="0" tIns="0" rIns="0" bIns="0" rtlCol="0" anchor="t"/>
          <a:lstStyle/>
          <a:p>
            <a:pPr marL="0" indent="0" algn="ctr">
              <a:lnSpc>
                <a:spcPts val="2450"/>
              </a:lnSpc>
              <a:buNone/>
            </a:pPr>
            <a:r>
              <a:rPr lang="en-US" sz="1650" dirty="0">
                <a:solidFill>
                  <a:srgbClr val="384653"/>
                </a:solidFill>
                <a:latin typeface="Roboto" pitchFamily="34" charset="0"/>
                <a:ea typeface="Roboto" pitchFamily="34" charset="-122"/>
                <a:cs typeface="Roboto" pitchFamily="34" charset="-120"/>
              </a:rPr>
              <a:t>Start Time: 6:20 PM</a:t>
            </a:r>
            <a:endParaRPr lang="en-US" sz="1650" dirty="0"/>
          </a:p>
        </p:txBody>
      </p:sp>
      <p:sp>
        <p:nvSpPr>
          <p:cNvPr id="26" name="Text 14">
            <a:extLst>
              <a:ext uri="{FF2B5EF4-FFF2-40B4-BE49-F238E27FC236}">
                <a16:creationId xmlns:a16="http://schemas.microsoft.com/office/drawing/2014/main" id="{55E7EC0E-D8D0-17D9-7DFF-7D4D960D5CDD}"/>
              </a:ext>
            </a:extLst>
          </p:cNvPr>
          <p:cNvSpPr/>
          <p:nvPr/>
        </p:nvSpPr>
        <p:spPr>
          <a:xfrm>
            <a:off x="1346869" y="5442277"/>
            <a:ext cx="7112913" cy="253008"/>
          </a:xfrm>
          <a:prstGeom prst="rect">
            <a:avLst/>
          </a:prstGeom>
          <a:noFill/>
          <a:ln/>
        </p:spPr>
        <p:txBody>
          <a:bodyPr wrap="none" lIns="0" tIns="0" rIns="0" bIns="0" rtlCol="0" anchor="t"/>
          <a:lstStyle/>
          <a:p>
            <a:pPr marL="0" indent="0" algn="l">
              <a:lnSpc>
                <a:spcPts val="1950"/>
              </a:lnSpc>
              <a:buNone/>
            </a:pPr>
            <a:r>
              <a:rPr lang="en-US" sz="1300" b="1" dirty="0">
                <a:solidFill>
                  <a:srgbClr val="384653"/>
                </a:solidFill>
                <a:latin typeface="Roboto" pitchFamily="34" charset="0"/>
                <a:ea typeface="Roboto" pitchFamily="34" charset="-122"/>
                <a:cs typeface="Roboto" pitchFamily="34" charset="-120"/>
              </a:rPr>
              <a:t>Dmitri </a:t>
            </a:r>
            <a:r>
              <a:rPr lang="en-US" sz="1300" b="1" dirty="0" err="1">
                <a:solidFill>
                  <a:srgbClr val="384653"/>
                </a:solidFill>
                <a:latin typeface="Roboto" pitchFamily="34" charset="0"/>
                <a:ea typeface="Roboto" pitchFamily="34" charset="-122"/>
                <a:cs typeface="Roboto" pitchFamily="34" charset="-120"/>
              </a:rPr>
              <a:t>Iourovitski</a:t>
            </a:r>
            <a:r>
              <a:rPr lang="en-US" sz="1300" dirty="0">
                <a:solidFill>
                  <a:srgbClr val="384653"/>
                </a:solidFill>
                <a:latin typeface="Roboto" pitchFamily="34" charset="0"/>
                <a:ea typeface="Roboto" pitchFamily="34" charset="-122"/>
                <a:cs typeface="Roboto" pitchFamily="34" charset="-120"/>
              </a:rPr>
              <a:t>– Exploration into Inference Provider Frameworks</a:t>
            </a:r>
          </a:p>
          <a:p>
            <a:pPr marL="0" indent="0" algn="l">
              <a:lnSpc>
                <a:spcPts val="1950"/>
              </a:lnSpc>
              <a:buNone/>
            </a:pPr>
            <a:endParaRPr lang="en-US" sz="13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85681"/>
            <a:ext cx="7131844" cy="589121"/>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Raleway" pitchFamily="34" charset="0"/>
                <a:ea typeface="Raleway" pitchFamily="34" charset="-122"/>
                <a:cs typeface="Raleway" pitchFamily="34" charset="-120"/>
              </a:rPr>
              <a:t>Hook #2: modify_model_request</a:t>
            </a:r>
            <a:endParaRPr lang="en-US" sz="3700" dirty="0"/>
          </a:p>
        </p:txBody>
      </p:sp>
      <p:sp>
        <p:nvSpPr>
          <p:cNvPr id="4" name="Text 1"/>
          <p:cNvSpPr/>
          <p:nvPr/>
        </p:nvSpPr>
        <p:spPr>
          <a:xfrm>
            <a:off x="6280190" y="1557576"/>
            <a:ext cx="7011353" cy="471249"/>
          </a:xfrm>
          <a:prstGeom prst="rect">
            <a:avLst/>
          </a:prstGeom>
          <a:noFill/>
          <a:ln/>
        </p:spPr>
        <p:txBody>
          <a:bodyPr wrap="none" lIns="0" tIns="0" rIns="0" bIns="0" rtlCol="0" anchor="t"/>
          <a:lstStyle/>
          <a:p>
            <a:pPr marL="0" indent="0" algn="l">
              <a:lnSpc>
                <a:spcPts val="3700"/>
              </a:lnSpc>
              <a:buNone/>
            </a:pPr>
            <a:r>
              <a:rPr lang="en-US" sz="2950" dirty="0">
                <a:solidFill>
                  <a:srgbClr val="1B1B27"/>
                </a:solidFill>
                <a:latin typeface="Raleway" pitchFamily="34" charset="0"/>
                <a:ea typeface="Raleway" pitchFamily="34" charset="-122"/>
                <a:cs typeface="Raleway" pitchFamily="34" charset="-120"/>
              </a:rPr>
              <a:t>Dynamic Control Without State Changes</a:t>
            </a:r>
            <a:endParaRPr lang="en-US" sz="2950" dirty="0"/>
          </a:p>
        </p:txBody>
      </p:sp>
      <p:pic>
        <p:nvPicPr>
          <p:cNvPr id="5" name="Image 1" descr="preencoded.png"/>
          <p:cNvPicPr>
            <a:picLocks noChangeAspect="1"/>
          </p:cNvPicPr>
          <p:nvPr/>
        </p:nvPicPr>
        <p:blipFill>
          <a:blip r:embed="rId4"/>
          <a:stretch>
            <a:fillRect/>
          </a:stretch>
        </p:blipFill>
        <p:spPr>
          <a:xfrm>
            <a:off x="6280190" y="2311598"/>
            <a:ext cx="471368" cy="471368"/>
          </a:xfrm>
          <a:prstGeom prst="rect">
            <a:avLst/>
          </a:prstGeom>
        </p:spPr>
      </p:pic>
      <p:sp>
        <p:nvSpPr>
          <p:cNvPr id="6" name="Text 2"/>
          <p:cNvSpPr/>
          <p:nvPr/>
        </p:nvSpPr>
        <p:spPr>
          <a:xfrm>
            <a:off x="6987183" y="2423517"/>
            <a:ext cx="2559129"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Swap models on the fly</a:t>
            </a:r>
            <a:endParaRPr lang="en-US" sz="1850" dirty="0"/>
          </a:p>
        </p:txBody>
      </p:sp>
      <p:sp>
        <p:nvSpPr>
          <p:cNvPr id="7" name="Text 3"/>
          <p:cNvSpPr/>
          <p:nvPr/>
        </p:nvSpPr>
        <p:spPr>
          <a:xfrm>
            <a:off x="6987183" y="2831306"/>
            <a:ext cx="6849428" cy="60340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Dynamically choose between GPT-4 for complex reasoning or GPT-3.5 for simple tasks</a:t>
            </a:r>
            <a:endParaRPr lang="en-US" sz="1450" dirty="0"/>
          </a:p>
        </p:txBody>
      </p:sp>
      <p:pic>
        <p:nvPicPr>
          <p:cNvPr id="8" name="Image 2" descr="preencoded.png"/>
          <p:cNvPicPr>
            <a:picLocks noChangeAspect="1"/>
          </p:cNvPicPr>
          <p:nvPr/>
        </p:nvPicPr>
        <p:blipFill>
          <a:blip r:embed="rId5"/>
          <a:stretch>
            <a:fillRect/>
          </a:stretch>
        </p:blipFill>
        <p:spPr>
          <a:xfrm>
            <a:off x="6280190" y="3811786"/>
            <a:ext cx="471368" cy="471368"/>
          </a:xfrm>
          <a:prstGeom prst="rect">
            <a:avLst/>
          </a:prstGeom>
        </p:spPr>
      </p:pic>
      <p:sp>
        <p:nvSpPr>
          <p:cNvPr id="9" name="Text 4"/>
          <p:cNvSpPr/>
          <p:nvPr/>
        </p:nvSpPr>
        <p:spPr>
          <a:xfrm>
            <a:off x="6987183" y="3923705"/>
            <a:ext cx="3043118"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Adjust prompts dynamically</a:t>
            </a:r>
            <a:endParaRPr lang="en-US" sz="1850" dirty="0"/>
          </a:p>
        </p:txBody>
      </p:sp>
      <p:sp>
        <p:nvSpPr>
          <p:cNvPr id="10" name="Text 5"/>
          <p:cNvSpPr/>
          <p:nvPr/>
        </p:nvSpPr>
        <p:spPr>
          <a:xfrm>
            <a:off x="6987183" y="4331494"/>
            <a:ext cx="6849428" cy="301704"/>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Modify system prompts based on conversation context or user preferences</a:t>
            </a:r>
            <a:endParaRPr lang="en-US" sz="1450" dirty="0"/>
          </a:p>
        </p:txBody>
      </p:sp>
      <p:pic>
        <p:nvPicPr>
          <p:cNvPr id="11" name="Image 3" descr="preencoded.png"/>
          <p:cNvPicPr>
            <a:picLocks noChangeAspect="1"/>
          </p:cNvPicPr>
          <p:nvPr/>
        </p:nvPicPr>
        <p:blipFill>
          <a:blip r:embed="rId6"/>
          <a:stretch>
            <a:fillRect/>
          </a:stretch>
        </p:blipFill>
        <p:spPr>
          <a:xfrm>
            <a:off x="6280190" y="5010269"/>
            <a:ext cx="471368" cy="471368"/>
          </a:xfrm>
          <a:prstGeom prst="rect">
            <a:avLst/>
          </a:prstGeom>
        </p:spPr>
      </p:pic>
      <p:sp>
        <p:nvSpPr>
          <p:cNvPr id="12" name="Text 6"/>
          <p:cNvSpPr/>
          <p:nvPr/>
        </p:nvSpPr>
        <p:spPr>
          <a:xfrm>
            <a:off x="6987183" y="5122188"/>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Enable/disable tools</a:t>
            </a:r>
            <a:endParaRPr lang="en-US" sz="1850" dirty="0"/>
          </a:p>
        </p:txBody>
      </p:sp>
      <p:sp>
        <p:nvSpPr>
          <p:cNvPr id="13" name="Text 7"/>
          <p:cNvSpPr/>
          <p:nvPr/>
        </p:nvSpPr>
        <p:spPr>
          <a:xfrm>
            <a:off x="6987183" y="5529977"/>
            <a:ext cx="6849428" cy="301704"/>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Conditionally enable dangerous tools only when certain conditions are met</a:t>
            </a:r>
            <a:endParaRPr lang="en-US" sz="1450" dirty="0"/>
          </a:p>
        </p:txBody>
      </p:sp>
      <p:pic>
        <p:nvPicPr>
          <p:cNvPr id="14" name="Image 4" descr="preencoded.png"/>
          <p:cNvPicPr>
            <a:picLocks noChangeAspect="1"/>
          </p:cNvPicPr>
          <p:nvPr/>
        </p:nvPicPr>
        <p:blipFill>
          <a:blip r:embed="rId7"/>
          <a:stretch>
            <a:fillRect/>
          </a:stretch>
        </p:blipFill>
        <p:spPr>
          <a:xfrm>
            <a:off x="6280190" y="6208752"/>
            <a:ext cx="471368" cy="471368"/>
          </a:xfrm>
          <a:prstGeom prst="rect">
            <a:avLst/>
          </a:prstGeom>
        </p:spPr>
      </p:pic>
      <p:sp>
        <p:nvSpPr>
          <p:cNvPr id="15" name="Text 8"/>
          <p:cNvSpPr/>
          <p:nvPr/>
        </p:nvSpPr>
        <p:spPr>
          <a:xfrm>
            <a:off x="6987183" y="6320671"/>
            <a:ext cx="2525911" cy="294680"/>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Change output formats</a:t>
            </a:r>
            <a:endParaRPr lang="en-US" sz="1850" dirty="0"/>
          </a:p>
        </p:txBody>
      </p:sp>
      <p:sp>
        <p:nvSpPr>
          <p:cNvPr id="16" name="Text 9"/>
          <p:cNvSpPr/>
          <p:nvPr/>
        </p:nvSpPr>
        <p:spPr>
          <a:xfrm>
            <a:off x="6987183" y="6728460"/>
            <a:ext cx="6849428" cy="301704"/>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Switch between JSON, text, or structured outputs based on requirements</a:t>
            </a:r>
            <a:endParaRPr lang="en-US" sz="1450" dirty="0"/>
          </a:p>
        </p:txBody>
      </p:sp>
      <p:sp>
        <p:nvSpPr>
          <p:cNvPr id="17" name="Text 10"/>
          <p:cNvSpPr/>
          <p:nvPr/>
        </p:nvSpPr>
        <p:spPr>
          <a:xfrm>
            <a:off x="6280190" y="7242215"/>
            <a:ext cx="7556421" cy="301704"/>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But here's the money maker...</a:t>
            </a:r>
            <a:endParaRPr lang="en-US" sz="14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58297"/>
            <a:ext cx="4379357" cy="465177"/>
          </a:xfrm>
          <a:prstGeom prst="rect">
            <a:avLst/>
          </a:prstGeom>
          <a:noFill/>
          <a:ln/>
        </p:spPr>
        <p:txBody>
          <a:bodyPr wrap="none" lIns="0" tIns="0" rIns="0" bIns="0" rtlCol="0" anchor="t"/>
          <a:lstStyle/>
          <a:p>
            <a:pPr marL="0" indent="0" algn="l">
              <a:lnSpc>
                <a:spcPts val="3650"/>
              </a:lnSpc>
              <a:buNone/>
            </a:pPr>
            <a:r>
              <a:rPr lang="en-US" sz="2900" dirty="0">
                <a:solidFill>
                  <a:srgbClr val="1B1B27"/>
                </a:solidFill>
                <a:latin typeface="Raleway" pitchFamily="34" charset="0"/>
                <a:ea typeface="Raleway" pitchFamily="34" charset="-122"/>
                <a:cs typeface="Raleway" pitchFamily="34" charset="-120"/>
              </a:rPr>
              <a:t>The $170/Day Cost Saver</a:t>
            </a:r>
            <a:endParaRPr lang="en-US" sz="2900" dirty="0"/>
          </a:p>
        </p:txBody>
      </p:sp>
      <p:sp>
        <p:nvSpPr>
          <p:cNvPr id="4" name="Text 1"/>
          <p:cNvSpPr/>
          <p:nvPr/>
        </p:nvSpPr>
        <p:spPr>
          <a:xfrm>
            <a:off x="793790" y="1346716"/>
            <a:ext cx="3703796"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Anthropic Prompt Caching </a:t>
            </a:r>
            <a:endParaRPr lang="en-US" sz="2300" dirty="0"/>
          </a:p>
        </p:txBody>
      </p:sp>
      <p:sp>
        <p:nvSpPr>
          <p:cNvPr id="5" name="Shape 2"/>
          <p:cNvSpPr/>
          <p:nvPr/>
        </p:nvSpPr>
        <p:spPr>
          <a:xfrm>
            <a:off x="793790" y="1942028"/>
            <a:ext cx="7556421" cy="5223748"/>
          </a:xfrm>
          <a:prstGeom prst="roundRect">
            <a:avLst>
              <a:gd name="adj" fmla="val 1197"/>
            </a:avLst>
          </a:prstGeom>
          <a:solidFill>
            <a:srgbClr val="F2F2F2"/>
          </a:solidFill>
          <a:ln/>
        </p:spPr>
        <p:txBody>
          <a:bodyPr/>
          <a:lstStyle/>
          <a:p>
            <a:endParaRPr lang="en-US"/>
          </a:p>
        </p:txBody>
      </p:sp>
      <p:sp>
        <p:nvSpPr>
          <p:cNvPr id="6" name="Shape 3"/>
          <p:cNvSpPr/>
          <p:nvPr/>
        </p:nvSpPr>
        <p:spPr>
          <a:xfrm>
            <a:off x="786408" y="1942028"/>
            <a:ext cx="7571184" cy="5223748"/>
          </a:xfrm>
          <a:prstGeom prst="roundRect">
            <a:avLst>
              <a:gd name="adj" fmla="val 427"/>
            </a:avLst>
          </a:prstGeom>
          <a:solidFill>
            <a:srgbClr val="F2F2F2"/>
          </a:solidFill>
          <a:ln/>
        </p:spPr>
        <p:txBody>
          <a:bodyPr/>
          <a:lstStyle/>
          <a:p>
            <a:endParaRPr lang="en-US"/>
          </a:p>
        </p:txBody>
      </p:sp>
      <p:sp>
        <p:nvSpPr>
          <p:cNvPr id="7" name="Text 4"/>
          <p:cNvSpPr/>
          <p:nvPr/>
        </p:nvSpPr>
        <p:spPr>
          <a:xfrm>
            <a:off x="935236" y="2053590"/>
            <a:ext cx="7273528" cy="5000625"/>
          </a:xfrm>
          <a:prstGeom prst="rect">
            <a:avLst/>
          </a:prstGeom>
          <a:noFill/>
          <a:ln/>
        </p:spPr>
        <p:txBody>
          <a:bodyPr wrap="square" lIns="0" tIns="0" rIns="0" bIns="0" rtlCol="0" anchor="t"/>
          <a:lstStyle/>
          <a:p>
            <a:pPr marL="0" indent="0" algn="l">
              <a:lnSpc>
                <a:spcPts val="1850"/>
              </a:lnSpc>
              <a:buNone/>
            </a:pPr>
            <a:r>
              <a:rPr lang="en-US" sz="1150" dirty="0">
                <a:solidFill>
                  <a:srgbClr val="3C3939"/>
                </a:solidFill>
                <a:highlight>
                  <a:srgbClr val="F2F2F2"/>
                </a:highlight>
                <a:latin typeface="Consolas" pitchFamily="34" charset="0"/>
                <a:ea typeface="Consolas" pitchFamily="34" charset="-122"/>
                <a:cs typeface="Consolas" pitchFamily="34" charset="-120"/>
              </a:rPr>
              <a:t>from langchain_anthropic import ChatAnthropicfrom langchain.agents.middleware.prompt_caching import AnthropicPromptCachingMiddlewarefrom langchain.agents import create_agentfrom langchain_core.messages import HumanMessageLONG_PROMPT = """Please be a helpful assistant."""agent = create_agent(    model=ChatAnthropic(model="claude-3-5-sonnet-20241022"),    tools=[],  # Tools are required, even if empty    prompt=LONG_PROMPT,    middleware=[AnthropicPromptCachingMiddleware(ttl="5m")],)# Cache storeagent.invoke({"messages": [HumanMessage("Hi, my name is Bob")]})# Cache hit - system prompt is cachedagent.invoke({"messages": [HumanMessage("What's my name?")]})</a:t>
            </a:r>
            <a:endParaRPr lang="en-US" sz="1150" dirty="0"/>
          </a:p>
        </p:txBody>
      </p:sp>
      <p:sp>
        <p:nvSpPr>
          <p:cNvPr id="8" name="Text 5"/>
          <p:cNvSpPr/>
          <p:nvPr/>
        </p:nvSpPr>
        <p:spPr>
          <a:xfrm>
            <a:off x="793790" y="7333178"/>
            <a:ext cx="7556421" cy="238125"/>
          </a:xfrm>
          <a:prstGeom prst="rect">
            <a:avLst/>
          </a:prstGeom>
          <a:noFill/>
          <a:ln/>
        </p:spPr>
        <p:txBody>
          <a:bodyPr wrap="none" lIns="0" tIns="0" rIns="0" bIns="0" rtlCol="0" anchor="t"/>
          <a:lstStyle/>
          <a:p>
            <a:pPr marL="0" indent="0" algn="l">
              <a:lnSpc>
                <a:spcPts val="1850"/>
              </a:lnSpc>
              <a:buNone/>
            </a:pPr>
            <a:r>
              <a:rPr lang="en-US" sz="1150" b="1" dirty="0">
                <a:solidFill>
                  <a:srgbClr val="3C3939"/>
                </a:solidFill>
                <a:latin typeface="Roboto" pitchFamily="34" charset="0"/>
                <a:ea typeface="Roboto" pitchFamily="34" charset="-122"/>
                <a:cs typeface="Roboto" pitchFamily="34" charset="-120"/>
              </a:rPr>
              <a:t>Monthly savings: $5,100</a:t>
            </a:r>
            <a:r>
              <a:rPr lang="en-US" sz="1150" dirty="0">
                <a:solidFill>
                  <a:srgbClr val="3C3939"/>
                </a:solidFill>
                <a:latin typeface="Roboto" pitchFamily="34" charset="0"/>
                <a:ea typeface="Roboto" pitchFamily="34" charset="-122"/>
                <a:cs typeface="Roboto" pitchFamily="34" charset="-120"/>
              </a:rPr>
              <a:t> </a:t>
            </a:r>
            <a:r>
              <a:rPr lang="en-US" sz="1150" dirty="0">
                <a:solidFill>
                  <a:srgbClr val="000000"/>
                </a:solidFill>
                <a:latin typeface="Roboto" pitchFamily="34" charset="0"/>
                <a:ea typeface="Roboto" pitchFamily="34" charset="-122"/>
                <a:cs typeface="Roboto" pitchFamily="34" charset="-120"/>
              </a:rPr>
              <a:t>💰</a:t>
            </a:r>
            <a:endParaRPr lang="en-US" sz="1150" dirty="0"/>
          </a:p>
        </p:txBody>
      </p:sp>
      <p:pic>
        <p:nvPicPr>
          <p:cNvPr id="9" name="Picture 8">
            <a:extLst>
              <a:ext uri="{FF2B5EF4-FFF2-40B4-BE49-F238E27FC236}">
                <a16:creationId xmlns:a16="http://schemas.microsoft.com/office/drawing/2014/main" id="{99CE7BB0-71C7-AF16-1A06-2B64C85FA4BF}"/>
              </a:ext>
            </a:extLst>
          </p:cNvPr>
          <p:cNvPicPr>
            <a:picLocks noChangeAspect="1"/>
          </p:cNvPicPr>
          <p:nvPr/>
        </p:nvPicPr>
        <p:blipFill>
          <a:blip r:embed="rId4"/>
          <a:stretch>
            <a:fillRect/>
          </a:stretch>
        </p:blipFill>
        <p:spPr>
          <a:xfrm>
            <a:off x="717511" y="1798002"/>
            <a:ext cx="7632700" cy="5511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591741"/>
            <a:ext cx="5027176"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Dynamic Behavior Example</a:t>
            </a:r>
            <a:endParaRPr lang="en-US" sz="3100" dirty="0"/>
          </a:p>
        </p:txBody>
      </p:sp>
      <p:sp>
        <p:nvSpPr>
          <p:cNvPr id="4" name="Text 1"/>
          <p:cNvSpPr/>
          <p:nvPr/>
        </p:nvSpPr>
        <p:spPr>
          <a:xfrm>
            <a:off x="793790" y="1325999"/>
            <a:ext cx="3685937" cy="396835"/>
          </a:xfrm>
          <a:prstGeom prst="rect">
            <a:avLst/>
          </a:prstGeom>
          <a:noFill/>
          <a:ln/>
        </p:spPr>
        <p:txBody>
          <a:bodyPr wrap="none" lIns="0" tIns="0" rIns="0" bIns="0" rtlCol="0" anchor="t"/>
          <a:lstStyle/>
          <a:p>
            <a:pPr marL="0" indent="0" algn="l">
              <a:lnSpc>
                <a:spcPts val="3100"/>
              </a:lnSpc>
              <a:buNone/>
            </a:pPr>
            <a:r>
              <a:rPr lang="en-US" sz="2500" dirty="0">
                <a:solidFill>
                  <a:srgbClr val="1B1B27"/>
                </a:solidFill>
                <a:latin typeface="Raleway" pitchFamily="34" charset="0"/>
                <a:ea typeface="Raleway" pitchFamily="34" charset="-122"/>
                <a:cs typeface="Raleway" pitchFamily="34" charset="-120"/>
              </a:rPr>
              <a:t>Adjust Based on Context </a:t>
            </a:r>
            <a:endParaRPr lang="en-US" sz="2500" dirty="0"/>
          </a:p>
        </p:txBody>
      </p:sp>
      <p:sp>
        <p:nvSpPr>
          <p:cNvPr id="5" name="Shape 2"/>
          <p:cNvSpPr/>
          <p:nvPr/>
        </p:nvSpPr>
        <p:spPr>
          <a:xfrm>
            <a:off x="793790" y="1960959"/>
            <a:ext cx="7556421" cy="4049316"/>
          </a:xfrm>
          <a:prstGeom prst="roundRect">
            <a:avLst>
              <a:gd name="adj" fmla="val 1647"/>
            </a:avLst>
          </a:prstGeom>
          <a:solidFill>
            <a:srgbClr val="F2F2F2"/>
          </a:solidFill>
          <a:ln/>
        </p:spPr>
        <p:txBody>
          <a:bodyPr/>
          <a:lstStyle/>
          <a:p>
            <a:endParaRPr lang="en-US"/>
          </a:p>
        </p:txBody>
      </p:sp>
      <p:sp>
        <p:nvSpPr>
          <p:cNvPr id="6" name="Shape 3"/>
          <p:cNvSpPr/>
          <p:nvPr/>
        </p:nvSpPr>
        <p:spPr>
          <a:xfrm>
            <a:off x="785932" y="1960959"/>
            <a:ext cx="7572137" cy="4049316"/>
          </a:xfrm>
          <a:prstGeom prst="roundRect">
            <a:avLst>
              <a:gd name="adj" fmla="val 588"/>
            </a:avLst>
          </a:prstGeom>
          <a:solidFill>
            <a:srgbClr val="F2F2F2"/>
          </a:solidFill>
          <a:ln/>
        </p:spPr>
        <p:txBody>
          <a:bodyPr/>
          <a:lstStyle/>
          <a:p>
            <a:endParaRPr lang="en-US"/>
          </a:p>
        </p:txBody>
      </p:sp>
      <p:sp>
        <p:nvSpPr>
          <p:cNvPr id="7" name="Text 4"/>
          <p:cNvSpPr/>
          <p:nvPr/>
        </p:nvSpPr>
        <p:spPr>
          <a:xfrm>
            <a:off x="944642" y="2080022"/>
            <a:ext cx="7254716" cy="3811191"/>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highlight>
                  <a:srgbClr val="F2F2F2"/>
                </a:highlight>
                <a:latin typeface="Consolas" pitchFamily="34" charset="0"/>
                <a:ea typeface="Consolas" pitchFamily="34" charset="-122"/>
                <a:cs typeface="Consolas" pitchFamily="34" charset="-120"/>
              </a:rPr>
              <a:t>from langchain.agents.middleware.types import modify_model_requestfrom langchain.agents.middleware import ModelRequest, AgentState@modify_model_requestdef dynamic_prompt(state: AgentState, request: ModelRequest) -&gt; ModelRequest:    # Example: adjust system prompt based on conversation length    message_count = len(state["messages"])        if message_count &gt; 10:        prompt = "You are in an extended conversation. Be more concise."    else:        prompt = "You are a helpful assistant."        request.system_prompt = prompt    return request</a:t>
            </a:r>
            <a:endParaRPr lang="en-US" sz="1250" dirty="0"/>
          </a:p>
        </p:txBody>
      </p:sp>
      <p:sp>
        <p:nvSpPr>
          <p:cNvPr id="8" name="Text 5"/>
          <p:cNvSpPr/>
          <p:nvPr/>
        </p:nvSpPr>
        <p:spPr>
          <a:xfrm>
            <a:off x="793790" y="6188869"/>
            <a:ext cx="7556421" cy="254079"/>
          </a:xfrm>
          <a:prstGeom prst="rect">
            <a:avLst/>
          </a:prstGeom>
          <a:noFill/>
          <a:ln/>
        </p:spPr>
        <p:txBody>
          <a:bodyPr wrap="none" lIns="0" tIns="0" rIns="0" bIns="0" rtlCol="0" anchor="t"/>
          <a:lstStyle/>
          <a:p>
            <a:pPr marL="0" indent="0" algn="l">
              <a:lnSpc>
                <a:spcPts val="2000"/>
              </a:lnSpc>
              <a:buNone/>
            </a:pPr>
            <a:r>
              <a:rPr lang="en-US" sz="1250" b="1" dirty="0">
                <a:solidFill>
                  <a:srgbClr val="3C3939"/>
                </a:solidFill>
                <a:latin typeface="Roboto" pitchFamily="34" charset="0"/>
                <a:ea typeface="Roboto" pitchFamily="34" charset="-122"/>
                <a:cs typeface="Roboto" pitchFamily="34" charset="-120"/>
              </a:rPr>
              <a:t>Automatic optimization. No manual switching.</a:t>
            </a:r>
            <a:endParaRPr lang="en-US" sz="1250" dirty="0"/>
          </a:p>
        </p:txBody>
      </p:sp>
      <p:sp>
        <p:nvSpPr>
          <p:cNvPr id="9" name="Text 6"/>
          <p:cNvSpPr/>
          <p:nvPr/>
        </p:nvSpPr>
        <p:spPr>
          <a:xfrm>
            <a:off x="793790" y="6621542"/>
            <a:ext cx="7556421" cy="1016318"/>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This middleware automatically adjusts the agent's behavior based on conversation length. As conversations get longer, the system prompt shifts to encourage more concise responses, preventing token bloat while maintaining quality. The beauty is that this happens transparently - no manual intervention required.</a:t>
            </a:r>
            <a:endParaRPr lang="en-US" sz="1250" dirty="0"/>
          </a:p>
        </p:txBody>
      </p:sp>
      <p:pic>
        <p:nvPicPr>
          <p:cNvPr id="10" name="Picture 9">
            <a:extLst>
              <a:ext uri="{FF2B5EF4-FFF2-40B4-BE49-F238E27FC236}">
                <a16:creationId xmlns:a16="http://schemas.microsoft.com/office/drawing/2014/main" id="{C00597B2-5E93-146F-0AEF-9E02E4E56D68}"/>
              </a:ext>
            </a:extLst>
          </p:cNvPr>
          <p:cNvPicPr>
            <a:picLocks noChangeAspect="1"/>
          </p:cNvPicPr>
          <p:nvPr/>
        </p:nvPicPr>
        <p:blipFill>
          <a:blip r:embed="rId4"/>
          <a:stretch>
            <a:fillRect/>
          </a:stretch>
        </p:blipFill>
        <p:spPr>
          <a:xfrm>
            <a:off x="793790" y="1901428"/>
            <a:ext cx="7594600" cy="4330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65133"/>
            <a:ext cx="4962882"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Hook #3: after_model</a:t>
            </a:r>
            <a:endParaRPr lang="en-US" sz="3900" dirty="0"/>
          </a:p>
        </p:txBody>
      </p:sp>
      <p:sp>
        <p:nvSpPr>
          <p:cNvPr id="3" name="Text 1"/>
          <p:cNvSpPr/>
          <p:nvPr/>
        </p:nvSpPr>
        <p:spPr>
          <a:xfrm>
            <a:off x="793790" y="1982867"/>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Your Safety Net</a:t>
            </a:r>
            <a:endParaRPr lang="en-US" sz="3100" dirty="0"/>
          </a:p>
        </p:txBody>
      </p:sp>
      <p:sp>
        <p:nvSpPr>
          <p:cNvPr id="4" name="Shape 2"/>
          <p:cNvSpPr/>
          <p:nvPr/>
        </p:nvSpPr>
        <p:spPr>
          <a:xfrm>
            <a:off x="793790" y="2776657"/>
            <a:ext cx="4215289" cy="1824276"/>
          </a:xfrm>
          <a:prstGeom prst="roundRect">
            <a:avLst>
              <a:gd name="adj" fmla="val 6015"/>
            </a:avLst>
          </a:prstGeom>
          <a:solidFill>
            <a:srgbClr val="FFFFFF">
              <a:alpha val="95000"/>
            </a:srgbClr>
          </a:solidFill>
          <a:ln w="22860">
            <a:solidFill>
              <a:srgbClr val="1B1B27"/>
            </a:solidFill>
            <a:prstDash val="solid"/>
          </a:ln>
        </p:spPr>
        <p:txBody>
          <a:bodyPr/>
          <a:lstStyle/>
          <a:p>
            <a:endParaRPr lang="en-US"/>
          </a:p>
        </p:txBody>
      </p:sp>
      <p:sp>
        <p:nvSpPr>
          <p:cNvPr id="5" name="Shape 3"/>
          <p:cNvSpPr/>
          <p:nvPr/>
        </p:nvSpPr>
        <p:spPr>
          <a:xfrm>
            <a:off x="770930" y="2776657"/>
            <a:ext cx="91440" cy="1824276"/>
          </a:xfrm>
          <a:prstGeom prst="roundRect">
            <a:avLst>
              <a:gd name="adj" fmla="val 91163"/>
            </a:avLst>
          </a:prstGeom>
          <a:solidFill>
            <a:srgbClr val="1B1B27"/>
          </a:solidFill>
          <a:ln/>
        </p:spPr>
        <p:txBody>
          <a:bodyPr/>
          <a:lstStyle/>
          <a:p>
            <a:endParaRPr lang="en-US"/>
          </a:p>
        </p:txBody>
      </p:sp>
      <p:sp>
        <p:nvSpPr>
          <p:cNvPr id="6" name="Text 4"/>
          <p:cNvSpPr/>
          <p:nvPr/>
        </p:nvSpPr>
        <p:spPr>
          <a:xfrm>
            <a:off x="1083588" y="299787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Raleway" pitchFamily="34" charset="0"/>
                <a:ea typeface="Raleway" pitchFamily="34" charset="-122"/>
                <a:cs typeface="Raleway" pitchFamily="34" charset="-120"/>
              </a:rPr>
              <a:t>🔍</a:t>
            </a:r>
            <a:r>
              <a:rPr lang="en-US" sz="1950" dirty="0">
                <a:solidFill>
                  <a:srgbClr val="3C3939"/>
                </a:solidFill>
                <a:latin typeface="Raleway" pitchFamily="34" charset="0"/>
                <a:ea typeface="Raleway" pitchFamily="34" charset="-122"/>
                <a:cs typeface="Raleway" pitchFamily="34" charset="-120"/>
              </a:rPr>
              <a:t> Inspect output</a:t>
            </a:r>
            <a:endParaRPr lang="en-US" sz="1950" dirty="0"/>
          </a:p>
        </p:txBody>
      </p:sp>
      <p:sp>
        <p:nvSpPr>
          <p:cNvPr id="7" name="Text 5"/>
          <p:cNvSpPr/>
          <p:nvPr/>
        </p:nvSpPr>
        <p:spPr>
          <a:xfrm>
            <a:off x="1083588" y="3427095"/>
            <a:ext cx="3704273"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Examine model responses for quality, compliance, or specific patterns before they reach the user</a:t>
            </a:r>
            <a:endParaRPr lang="en-US" sz="1550" dirty="0"/>
          </a:p>
        </p:txBody>
      </p:sp>
      <p:sp>
        <p:nvSpPr>
          <p:cNvPr id="8" name="Shape 6"/>
          <p:cNvSpPr/>
          <p:nvPr/>
        </p:nvSpPr>
        <p:spPr>
          <a:xfrm>
            <a:off x="5207437" y="2776657"/>
            <a:ext cx="4215408" cy="1824276"/>
          </a:xfrm>
          <a:prstGeom prst="roundRect">
            <a:avLst>
              <a:gd name="adj" fmla="val 6015"/>
            </a:avLst>
          </a:prstGeom>
          <a:solidFill>
            <a:srgbClr val="FFFFFF">
              <a:alpha val="95000"/>
            </a:srgbClr>
          </a:solidFill>
          <a:ln w="22860">
            <a:solidFill>
              <a:srgbClr val="1B1B27"/>
            </a:solidFill>
            <a:prstDash val="solid"/>
          </a:ln>
        </p:spPr>
        <p:txBody>
          <a:bodyPr/>
          <a:lstStyle/>
          <a:p>
            <a:endParaRPr lang="en-US"/>
          </a:p>
        </p:txBody>
      </p:sp>
      <p:sp>
        <p:nvSpPr>
          <p:cNvPr id="9" name="Shape 7"/>
          <p:cNvSpPr/>
          <p:nvPr/>
        </p:nvSpPr>
        <p:spPr>
          <a:xfrm>
            <a:off x="5184577" y="2776657"/>
            <a:ext cx="91440" cy="1824276"/>
          </a:xfrm>
          <a:prstGeom prst="roundRect">
            <a:avLst>
              <a:gd name="adj" fmla="val 91163"/>
            </a:avLst>
          </a:prstGeom>
          <a:solidFill>
            <a:srgbClr val="1B1B27"/>
          </a:solidFill>
          <a:ln/>
        </p:spPr>
        <p:txBody>
          <a:bodyPr/>
          <a:lstStyle/>
          <a:p>
            <a:endParaRPr lang="en-US"/>
          </a:p>
        </p:txBody>
      </p:sp>
      <p:sp>
        <p:nvSpPr>
          <p:cNvPr id="10" name="Text 8"/>
          <p:cNvSpPr/>
          <p:nvPr/>
        </p:nvSpPr>
        <p:spPr>
          <a:xfrm>
            <a:off x="5497235" y="2997875"/>
            <a:ext cx="3441978"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Raleway" pitchFamily="34" charset="0"/>
                <a:ea typeface="Raleway" pitchFamily="34" charset="-122"/>
                <a:cs typeface="Raleway" pitchFamily="34" charset="-120"/>
              </a:rPr>
              <a:t>🛑</a:t>
            </a:r>
            <a:r>
              <a:rPr lang="en-US" sz="1950" dirty="0">
                <a:solidFill>
                  <a:srgbClr val="3C3939"/>
                </a:solidFill>
                <a:latin typeface="Raleway" pitchFamily="34" charset="0"/>
                <a:ea typeface="Raleway" pitchFamily="34" charset="-122"/>
                <a:cs typeface="Raleway" pitchFamily="34" charset="-120"/>
              </a:rPr>
              <a:t> Implement circuit breakers</a:t>
            </a:r>
            <a:endParaRPr lang="en-US" sz="1950" dirty="0"/>
          </a:p>
        </p:txBody>
      </p:sp>
      <p:sp>
        <p:nvSpPr>
          <p:cNvPr id="11" name="Text 9"/>
          <p:cNvSpPr/>
          <p:nvPr/>
        </p:nvSpPr>
        <p:spPr>
          <a:xfrm>
            <a:off x="5497235" y="3427095"/>
            <a:ext cx="3704392"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Automatically halt execution when detecting anomalies, infinite loops, or resource exhaustion</a:t>
            </a:r>
            <a:endParaRPr lang="en-US" sz="1550" dirty="0"/>
          </a:p>
        </p:txBody>
      </p:sp>
      <p:sp>
        <p:nvSpPr>
          <p:cNvPr id="12" name="Shape 10"/>
          <p:cNvSpPr/>
          <p:nvPr/>
        </p:nvSpPr>
        <p:spPr>
          <a:xfrm>
            <a:off x="9621203" y="2776657"/>
            <a:ext cx="4215289" cy="1824276"/>
          </a:xfrm>
          <a:prstGeom prst="roundRect">
            <a:avLst>
              <a:gd name="adj" fmla="val 6015"/>
            </a:avLst>
          </a:prstGeom>
          <a:solidFill>
            <a:srgbClr val="FFFFFF">
              <a:alpha val="95000"/>
            </a:srgbClr>
          </a:solidFill>
          <a:ln w="22860">
            <a:solidFill>
              <a:srgbClr val="1B1B27"/>
            </a:solidFill>
            <a:prstDash val="solid"/>
          </a:ln>
        </p:spPr>
        <p:txBody>
          <a:bodyPr/>
          <a:lstStyle/>
          <a:p>
            <a:endParaRPr lang="en-US"/>
          </a:p>
        </p:txBody>
      </p:sp>
      <p:sp>
        <p:nvSpPr>
          <p:cNvPr id="13" name="Shape 11"/>
          <p:cNvSpPr/>
          <p:nvPr/>
        </p:nvSpPr>
        <p:spPr>
          <a:xfrm>
            <a:off x="9598343" y="2776657"/>
            <a:ext cx="91440" cy="1824276"/>
          </a:xfrm>
          <a:prstGeom prst="roundRect">
            <a:avLst>
              <a:gd name="adj" fmla="val 91163"/>
            </a:avLst>
          </a:prstGeom>
          <a:solidFill>
            <a:srgbClr val="1B1B27"/>
          </a:solidFill>
          <a:ln/>
        </p:spPr>
        <p:txBody>
          <a:bodyPr/>
          <a:lstStyle/>
          <a:p>
            <a:endParaRPr lang="en-US"/>
          </a:p>
        </p:txBody>
      </p:sp>
      <p:sp>
        <p:nvSpPr>
          <p:cNvPr id="14" name="Text 12"/>
          <p:cNvSpPr/>
          <p:nvPr/>
        </p:nvSpPr>
        <p:spPr>
          <a:xfrm>
            <a:off x="9911001" y="2997875"/>
            <a:ext cx="2761893"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Raleway" pitchFamily="34" charset="0"/>
                <a:ea typeface="Raleway" pitchFamily="34" charset="-122"/>
                <a:cs typeface="Raleway" pitchFamily="34" charset="-120"/>
              </a:rPr>
              <a:t>👤</a:t>
            </a:r>
            <a:r>
              <a:rPr lang="en-US" sz="1950" dirty="0">
                <a:solidFill>
                  <a:srgbClr val="3C3939"/>
                </a:solidFill>
                <a:latin typeface="Raleway" pitchFamily="34" charset="0"/>
                <a:ea typeface="Raleway" pitchFamily="34" charset="-122"/>
                <a:cs typeface="Raleway" pitchFamily="34" charset="-120"/>
              </a:rPr>
              <a:t> Add human approval</a:t>
            </a:r>
            <a:endParaRPr lang="en-US" sz="1950" dirty="0"/>
          </a:p>
        </p:txBody>
      </p:sp>
      <p:sp>
        <p:nvSpPr>
          <p:cNvPr id="15" name="Text 13"/>
          <p:cNvSpPr/>
          <p:nvPr/>
        </p:nvSpPr>
        <p:spPr>
          <a:xfrm>
            <a:off x="9911001" y="3427095"/>
            <a:ext cx="3704273"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Pause execution for human review of critical decisions or sensitive operations</a:t>
            </a:r>
            <a:endParaRPr lang="en-US" sz="1550" dirty="0"/>
          </a:p>
        </p:txBody>
      </p:sp>
      <p:sp>
        <p:nvSpPr>
          <p:cNvPr id="16" name="Shape 14"/>
          <p:cNvSpPr/>
          <p:nvPr/>
        </p:nvSpPr>
        <p:spPr>
          <a:xfrm>
            <a:off x="793790" y="4799290"/>
            <a:ext cx="4215289" cy="1824276"/>
          </a:xfrm>
          <a:prstGeom prst="roundRect">
            <a:avLst>
              <a:gd name="adj" fmla="val 6015"/>
            </a:avLst>
          </a:prstGeom>
          <a:solidFill>
            <a:srgbClr val="FFFFFF">
              <a:alpha val="95000"/>
            </a:srgbClr>
          </a:solidFill>
          <a:ln w="22860">
            <a:solidFill>
              <a:srgbClr val="1B1B27"/>
            </a:solidFill>
            <a:prstDash val="solid"/>
          </a:ln>
        </p:spPr>
        <p:txBody>
          <a:bodyPr/>
          <a:lstStyle/>
          <a:p>
            <a:endParaRPr lang="en-US"/>
          </a:p>
        </p:txBody>
      </p:sp>
      <p:sp>
        <p:nvSpPr>
          <p:cNvPr id="17" name="Shape 15"/>
          <p:cNvSpPr/>
          <p:nvPr/>
        </p:nvSpPr>
        <p:spPr>
          <a:xfrm>
            <a:off x="770930" y="4799290"/>
            <a:ext cx="91440" cy="1824276"/>
          </a:xfrm>
          <a:prstGeom prst="roundRect">
            <a:avLst>
              <a:gd name="adj" fmla="val 91163"/>
            </a:avLst>
          </a:prstGeom>
          <a:solidFill>
            <a:srgbClr val="1B1B27"/>
          </a:solidFill>
          <a:ln/>
        </p:spPr>
        <p:txBody>
          <a:bodyPr/>
          <a:lstStyle/>
          <a:p>
            <a:endParaRPr lang="en-US"/>
          </a:p>
        </p:txBody>
      </p:sp>
      <p:sp>
        <p:nvSpPr>
          <p:cNvPr id="18" name="Text 16"/>
          <p:cNvSpPr/>
          <p:nvPr/>
        </p:nvSpPr>
        <p:spPr>
          <a:xfrm>
            <a:off x="1083588" y="502050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Raleway" pitchFamily="34" charset="0"/>
                <a:ea typeface="Raleway" pitchFamily="34" charset="-122"/>
                <a:cs typeface="Raleway" pitchFamily="34" charset="-120"/>
              </a:rPr>
              <a:t>📊</a:t>
            </a:r>
            <a:r>
              <a:rPr lang="en-US" sz="1950" dirty="0">
                <a:solidFill>
                  <a:srgbClr val="3C3939"/>
                </a:solidFill>
                <a:latin typeface="Raleway" pitchFamily="34" charset="0"/>
                <a:ea typeface="Raleway" pitchFamily="34" charset="-122"/>
                <a:cs typeface="Raleway" pitchFamily="34" charset="-120"/>
              </a:rPr>
              <a:t> Collect metrics</a:t>
            </a:r>
            <a:endParaRPr lang="en-US" sz="1950" dirty="0"/>
          </a:p>
        </p:txBody>
      </p:sp>
      <p:sp>
        <p:nvSpPr>
          <p:cNvPr id="19" name="Text 17"/>
          <p:cNvSpPr/>
          <p:nvPr/>
        </p:nvSpPr>
        <p:spPr>
          <a:xfrm>
            <a:off x="1083588" y="5449729"/>
            <a:ext cx="3704273"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Gather performance data, usage statistics, and quality metrics for continuous improvement</a:t>
            </a:r>
            <a:endParaRPr lang="en-US" sz="1550" dirty="0"/>
          </a:p>
        </p:txBody>
      </p:sp>
      <p:sp>
        <p:nvSpPr>
          <p:cNvPr id="20" name="Shape 18"/>
          <p:cNvSpPr/>
          <p:nvPr/>
        </p:nvSpPr>
        <p:spPr>
          <a:xfrm>
            <a:off x="5207437" y="4799290"/>
            <a:ext cx="4215408" cy="1824276"/>
          </a:xfrm>
          <a:prstGeom prst="roundRect">
            <a:avLst>
              <a:gd name="adj" fmla="val 6015"/>
            </a:avLst>
          </a:prstGeom>
          <a:solidFill>
            <a:srgbClr val="FFFFFF">
              <a:alpha val="95000"/>
            </a:srgbClr>
          </a:solidFill>
          <a:ln w="22860">
            <a:solidFill>
              <a:srgbClr val="1B1B27"/>
            </a:solidFill>
            <a:prstDash val="solid"/>
          </a:ln>
        </p:spPr>
        <p:txBody>
          <a:bodyPr/>
          <a:lstStyle/>
          <a:p>
            <a:endParaRPr lang="en-US"/>
          </a:p>
        </p:txBody>
      </p:sp>
      <p:sp>
        <p:nvSpPr>
          <p:cNvPr id="21" name="Shape 19"/>
          <p:cNvSpPr/>
          <p:nvPr/>
        </p:nvSpPr>
        <p:spPr>
          <a:xfrm>
            <a:off x="5184577" y="4799290"/>
            <a:ext cx="91440" cy="1824276"/>
          </a:xfrm>
          <a:prstGeom prst="roundRect">
            <a:avLst>
              <a:gd name="adj" fmla="val 91163"/>
            </a:avLst>
          </a:prstGeom>
          <a:solidFill>
            <a:srgbClr val="1B1B27"/>
          </a:solidFill>
          <a:ln/>
        </p:spPr>
        <p:txBody>
          <a:bodyPr/>
          <a:lstStyle/>
          <a:p>
            <a:endParaRPr lang="en-US"/>
          </a:p>
        </p:txBody>
      </p:sp>
      <p:sp>
        <p:nvSpPr>
          <p:cNvPr id="22" name="Text 20"/>
          <p:cNvSpPr/>
          <p:nvPr/>
        </p:nvSpPr>
        <p:spPr>
          <a:xfrm>
            <a:off x="5497235" y="502050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Raleway" pitchFamily="34" charset="0"/>
                <a:ea typeface="Raleway" pitchFamily="34" charset="-122"/>
                <a:cs typeface="Raleway" pitchFamily="34" charset="-120"/>
              </a:rPr>
              <a:t>🚨</a:t>
            </a:r>
            <a:r>
              <a:rPr lang="en-US" sz="1950" dirty="0">
                <a:solidFill>
                  <a:srgbClr val="3C3939"/>
                </a:solidFill>
                <a:latin typeface="Raleway" pitchFamily="34" charset="0"/>
                <a:ea typeface="Raleway" pitchFamily="34" charset="-122"/>
                <a:cs typeface="Raleway" pitchFamily="34" charset="-120"/>
              </a:rPr>
              <a:t> Detect anomalies</a:t>
            </a:r>
            <a:endParaRPr lang="en-US" sz="1950" dirty="0"/>
          </a:p>
        </p:txBody>
      </p:sp>
      <p:sp>
        <p:nvSpPr>
          <p:cNvPr id="23" name="Text 21"/>
          <p:cNvSpPr/>
          <p:nvPr/>
        </p:nvSpPr>
        <p:spPr>
          <a:xfrm>
            <a:off x="5497235" y="5449729"/>
            <a:ext cx="3704392" cy="95261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Identify unusual patterns, potential security issues, or unexpected behaviors in real-time</a:t>
            </a:r>
            <a:endParaRPr lang="en-US" sz="1550" dirty="0"/>
          </a:p>
        </p:txBody>
      </p:sp>
      <p:sp>
        <p:nvSpPr>
          <p:cNvPr id="24" name="Text 22"/>
          <p:cNvSpPr/>
          <p:nvPr/>
        </p:nvSpPr>
        <p:spPr>
          <a:xfrm>
            <a:off x="793790" y="684680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Feature Everyone Needs:</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6526" y="535781"/>
            <a:ext cx="5237678" cy="455057"/>
          </a:xfrm>
          <a:prstGeom prst="rect">
            <a:avLst/>
          </a:prstGeom>
          <a:noFill/>
          <a:ln/>
        </p:spPr>
        <p:txBody>
          <a:bodyPr wrap="none" lIns="0" tIns="0" rIns="0" bIns="0" rtlCol="0" anchor="t"/>
          <a:lstStyle/>
          <a:p>
            <a:pPr marL="0" indent="0" algn="l">
              <a:lnSpc>
                <a:spcPts val="3550"/>
              </a:lnSpc>
              <a:buNone/>
            </a:pPr>
            <a:r>
              <a:rPr lang="en-US" sz="2850" dirty="0">
                <a:solidFill>
                  <a:srgbClr val="1B1B27"/>
                </a:solidFill>
                <a:latin typeface="Raleway" pitchFamily="34" charset="0"/>
                <a:ea typeface="Raleway" pitchFamily="34" charset="-122"/>
                <a:cs typeface="Raleway" pitchFamily="34" charset="-120"/>
              </a:rPr>
              <a:t>Human-in-the-Loop in 10 Lines</a:t>
            </a:r>
            <a:endParaRPr lang="en-US" sz="2850" dirty="0"/>
          </a:p>
        </p:txBody>
      </p:sp>
      <p:sp>
        <p:nvSpPr>
          <p:cNvPr id="3" name="Text 1"/>
          <p:cNvSpPr/>
          <p:nvPr/>
        </p:nvSpPr>
        <p:spPr>
          <a:xfrm>
            <a:off x="776526" y="1209199"/>
            <a:ext cx="3266480" cy="363974"/>
          </a:xfrm>
          <a:prstGeom prst="rect">
            <a:avLst/>
          </a:prstGeom>
          <a:noFill/>
          <a:ln/>
        </p:spPr>
        <p:txBody>
          <a:bodyPr wrap="none" lIns="0" tIns="0" rIns="0" bIns="0" rtlCol="0" anchor="t"/>
          <a:lstStyle/>
          <a:p>
            <a:pPr marL="0" indent="0" algn="l">
              <a:lnSpc>
                <a:spcPts val="2850"/>
              </a:lnSpc>
              <a:buNone/>
            </a:pPr>
            <a:r>
              <a:rPr lang="en-US" sz="2250" dirty="0">
                <a:solidFill>
                  <a:srgbClr val="1B1B27"/>
                </a:solidFill>
                <a:latin typeface="Raleway" pitchFamily="34" charset="0"/>
                <a:ea typeface="Raleway" pitchFamily="34" charset="-122"/>
                <a:cs typeface="Raleway" pitchFamily="34" charset="-120"/>
              </a:rPr>
              <a:t>Finally, Granular Control </a:t>
            </a:r>
            <a:endParaRPr lang="en-US" sz="2250" dirty="0"/>
          </a:p>
        </p:txBody>
      </p:sp>
      <p:sp>
        <p:nvSpPr>
          <p:cNvPr id="4" name="Shape 2"/>
          <p:cNvSpPr/>
          <p:nvPr/>
        </p:nvSpPr>
        <p:spPr>
          <a:xfrm>
            <a:off x="776526" y="1791533"/>
            <a:ext cx="13077349" cy="4876086"/>
          </a:xfrm>
          <a:prstGeom prst="roundRect">
            <a:avLst>
              <a:gd name="adj" fmla="val 1254"/>
            </a:avLst>
          </a:prstGeom>
          <a:solidFill>
            <a:srgbClr val="F2F2F2"/>
          </a:solidFill>
          <a:ln/>
        </p:spPr>
        <p:txBody>
          <a:bodyPr/>
          <a:lstStyle/>
          <a:p>
            <a:endParaRPr lang="en-US"/>
          </a:p>
        </p:txBody>
      </p:sp>
      <p:sp>
        <p:nvSpPr>
          <p:cNvPr id="5" name="Shape 3"/>
          <p:cNvSpPr/>
          <p:nvPr/>
        </p:nvSpPr>
        <p:spPr>
          <a:xfrm>
            <a:off x="769263" y="1791533"/>
            <a:ext cx="13091874" cy="4876086"/>
          </a:xfrm>
          <a:prstGeom prst="roundRect">
            <a:avLst>
              <a:gd name="adj" fmla="val 448"/>
            </a:avLst>
          </a:prstGeom>
          <a:solidFill>
            <a:srgbClr val="F2F2F2"/>
          </a:solidFill>
          <a:ln/>
        </p:spPr>
        <p:txBody>
          <a:bodyPr/>
          <a:lstStyle/>
          <a:p>
            <a:endParaRPr lang="en-US"/>
          </a:p>
        </p:txBody>
      </p:sp>
      <p:sp>
        <p:nvSpPr>
          <p:cNvPr id="6" name="Text 4"/>
          <p:cNvSpPr/>
          <p:nvPr/>
        </p:nvSpPr>
        <p:spPr>
          <a:xfrm>
            <a:off x="914876" y="1900714"/>
            <a:ext cx="12800648" cy="4657725"/>
          </a:xfrm>
          <a:prstGeom prst="rect">
            <a:avLst/>
          </a:prstGeom>
          <a:noFill/>
          <a:ln/>
        </p:spPr>
        <p:txBody>
          <a:bodyPr wrap="square" lIns="0" tIns="0" rIns="0" bIns="0" rtlCol="0" anchor="t"/>
          <a:lstStyle/>
          <a:p>
            <a:pPr marL="0" indent="0" algn="l">
              <a:lnSpc>
                <a:spcPts val="1800"/>
              </a:lnSpc>
              <a:buNone/>
            </a:pPr>
            <a:r>
              <a:rPr lang="en-US" sz="1100" dirty="0">
                <a:solidFill>
                  <a:srgbClr val="3C3939"/>
                </a:solidFill>
                <a:highlight>
                  <a:srgbClr val="F2F2F2"/>
                </a:highlight>
                <a:latin typeface="Consolas" pitchFamily="34" charset="0"/>
                <a:ea typeface="Consolas" pitchFamily="34" charset="-122"/>
                <a:cs typeface="Consolas" pitchFamily="34" charset="-120"/>
              </a:rPr>
              <a:t>from langchain.agents.middleware import HumanInTheLoopMiddlewarefrom langgraph.checkpoint.memory import InMemorySaverfrom langchain.agents import create_agent# Add human approval for specific tool callshitl = HumanInTheLoopMiddleware(    interrupt_on={        "delete_database": True,    # Require approval for this tool        "send_email": True,         # Require approval for this tool        "read_data": False,         # Auto-approve this tool    })agent = create_agent(    model="openai:gpt-4o",    prompt="You are a helpful assistant.",    tools=[],  # Required even if empty    middleware=[hitl],    checkpointer=InMemorySaver(),  # Required for interrupts)</a:t>
            </a:r>
            <a:endParaRPr lang="en-US" sz="1100" dirty="0"/>
          </a:p>
        </p:txBody>
      </p:sp>
      <p:sp>
        <p:nvSpPr>
          <p:cNvPr id="7" name="Text 5"/>
          <p:cNvSpPr/>
          <p:nvPr/>
        </p:nvSpPr>
        <p:spPr>
          <a:xfrm>
            <a:off x="776526" y="6831330"/>
            <a:ext cx="13077349" cy="232886"/>
          </a:xfrm>
          <a:prstGeom prst="rect">
            <a:avLst/>
          </a:prstGeom>
          <a:noFill/>
          <a:ln/>
        </p:spPr>
        <p:txBody>
          <a:bodyPr wrap="none" lIns="0" tIns="0" rIns="0" bIns="0" rtlCol="0" anchor="t"/>
          <a:lstStyle/>
          <a:p>
            <a:pPr marL="0" indent="0" algn="l">
              <a:lnSpc>
                <a:spcPts val="1800"/>
              </a:lnSpc>
              <a:buNone/>
            </a:pPr>
            <a:r>
              <a:rPr lang="en-US" sz="1100" b="1" dirty="0">
                <a:solidFill>
                  <a:srgbClr val="3C3939"/>
                </a:solidFill>
                <a:latin typeface="Roboto" pitchFamily="34" charset="0"/>
                <a:ea typeface="Roboto" pitchFamily="34" charset="-122"/>
                <a:cs typeface="Roboto" pitchFamily="34" charset="-120"/>
              </a:rPr>
              <a:t>No more all-or-nothing approval flows!</a:t>
            </a:r>
            <a:endParaRPr lang="en-US" sz="1100" dirty="0"/>
          </a:p>
        </p:txBody>
      </p:sp>
      <p:sp>
        <p:nvSpPr>
          <p:cNvPr id="8" name="Text 6"/>
          <p:cNvSpPr/>
          <p:nvPr/>
        </p:nvSpPr>
        <p:spPr>
          <a:xfrm>
            <a:off x="776526" y="7227927"/>
            <a:ext cx="13077349" cy="465773"/>
          </a:xfrm>
          <a:prstGeom prst="rect">
            <a:avLst/>
          </a:prstGeom>
          <a:noFill/>
          <a:ln/>
        </p:spPr>
        <p:txBody>
          <a:bodyPr wrap="squar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Gone are the days of having to approve every single action or letting the agent run completely unsupervised. With granular control, you can specify exactly which operations need human oversight while allowing routine tasks to proceed automatically.</a:t>
            </a:r>
            <a:endParaRPr lang="en-US" sz="1100" dirty="0"/>
          </a:p>
        </p:txBody>
      </p:sp>
      <p:pic>
        <p:nvPicPr>
          <p:cNvPr id="9" name="Picture 8">
            <a:extLst>
              <a:ext uri="{FF2B5EF4-FFF2-40B4-BE49-F238E27FC236}">
                <a16:creationId xmlns:a16="http://schemas.microsoft.com/office/drawing/2014/main" id="{C0607616-ACE0-8A40-0A83-AEE158B60B13}"/>
              </a:ext>
            </a:extLst>
          </p:cNvPr>
          <p:cNvPicPr>
            <a:picLocks noChangeAspect="1"/>
          </p:cNvPicPr>
          <p:nvPr/>
        </p:nvPicPr>
        <p:blipFill>
          <a:blip r:embed="rId3"/>
          <a:stretch>
            <a:fillRect/>
          </a:stretch>
        </p:blipFill>
        <p:spPr>
          <a:xfrm>
            <a:off x="0" y="-10265"/>
            <a:ext cx="14630400" cy="82501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20911"/>
            <a:ext cx="4230886" cy="434102"/>
          </a:xfrm>
          <a:prstGeom prst="rect">
            <a:avLst/>
          </a:prstGeom>
          <a:noFill/>
          <a:ln/>
        </p:spPr>
        <p:txBody>
          <a:bodyPr wrap="none" lIns="0" tIns="0" rIns="0" bIns="0" rtlCol="0" anchor="t"/>
          <a:lstStyle/>
          <a:p>
            <a:pPr marL="0" indent="0" algn="l">
              <a:lnSpc>
                <a:spcPts val="3400"/>
              </a:lnSpc>
              <a:buNone/>
            </a:pPr>
            <a:r>
              <a:rPr lang="en-US" sz="2700" dirty="0">
                <a:solidFill>
                  <a:srgbClr val="1B1B27"/>
                </a:solidFill>
                <a:latin typeface="Raleway" pitchFamily="34" charset="0"/>
                <a:ea typeface="Raleway" pitchFamily="34" charset="-122"/>
                <a:cs typeface="Raleway" pitchFamily="34" charset="-120"/>
              </a:rPr>
              <a:t>The Power of Composition</a:t>
            </a:r>
            <a:endParaRPr lang="en-US" sz="2700" dirty="0"/>
          </a:p>
        </p:txBody>
      </p:sp>
      <p:sp>
        <p:nvSpPr>
          <p:cNvPr id="3" name="Text 1"/>
          <p:cNvSpPr/>
          <p:nvPr/>
        </p:nvSpPr>
        <p:spPr>
          <a:xfrm>
            <a:off x="793790" y="1263372"/>
            <a:ext cx="3510558" cy="347305"/>
          </a:xfrm>
          <a:prstGeom prst="rect">
            <a:avLst/>
          </a:prstGeom>
          <a:noFill/>
          <a:ln/>
        </p:spPr>
        <p:txBody>
          <a:bodyPr wrap="none" lIns="0" tIns="0" rIns="0" bIns="0" rtlCol="0" anchor="t"/>
          <a:lstStyle/>
          <a:p>
            <a:pPr marL="0" indent="0" algn="l">
              <a:lnSpc>
                <a:spcPts val="2700"/>
              </a:lnSpc>
              <a:buNone/>
            </a:pPr>
            <a:r>
              <a:rPr lang="en-US" sz="2150" dirty="0">
                <a:solidFill>
                  <a:srgbClr val="1B1B27"/>
                </a:solidFill>
                <a:latin typeface="Raleway" pitchFamily="34" charset="0"/>
                <a:ea typeface="Raleway" pitchFamily="34" charset="-122"/>
                <a:cs typeface="Raleway" pitchFamily="34" charset="-120"/>
              </a:rPr>
              <a:t>Stack Your Way to Success </a:t>
            </a:r>
            <a:endParaRPr lang="en-US" sz="2150" dirty="0"/>
          </a:p>
        </p:txBody>
      </p:sp>
      <p:sp>
        <p:nvSpPr>
          <p:cNvPr id="4" name="Shape 2"/>
          <p:cNvSpPr/>
          <p:nvPr/>
        </p:nvSpPr>
        <p:spPr>
          <a:xfrm>
            <a:off x="793790" y="1975247"/>
            <a:ext cx="6351984" cy="3764994"/>
          </a:xfrm>
          <a:prstGeom prst="roundRect">
            <a:avLst>
              <a:gd name="adj" fmla="val 1550"/>
            </a:avLst>
          </a:prstGeom>
          <a:solidFill>
            <a:srgbClr val="F2F2F2"/>
          </a:solidFill>
          <a:ln/>
        </p:spPr>
        <p:txBody>
          <a:bodyPr/>
          <a:lstStyle/>
          <a:p>
            <a:endParaRPr lang="en-US"/>
          </a:p>
        </p:txBody>
      </p:sp>
      <p:sp>
        <p:nvSpPr>
          <p:cNvPr id="5" name="Shape 3"/>
          <p:cNvSpPr/>
          <p:nvPr/>
        </p:nvSpPr>
        <p:spPr>
          <a:xfrm>
            <a:off x="786884" y="1975247"/>
            <a:ext cx="6365796" cy="3764994"/>
          </a:xfrm>
          <a:prstGeom prst="roundRect">
            <a:avLst>
              <a:gd name="adj" fmla="val 554"/>
            </a:avLst>
          </a:prstGeom>
          <a:solidFill>
            <a:srgbClr val="F2F2F2"/>
          </a:solidFill>
          <a:ln/>
        </p:spPr>
        <p:txBody>
          <a:bodyPr/>
          <a:lstStyle/>
          <a:p>
            <a:endParaRPr lang="en-US"/>
          </a:p>
        </p:txBody>
      </p:sp>
      <p:sp>
        <p:nvSpPr>
          <p:cNvPr id="6" name="Text 4"/>
          <p:cNvSpPr/>
          <p:nvPr/>
        </p:nvSpPr>
        <p:spPr>
          <a:xfrm>
            <a:off x="925711" y="2079427"/>
            <a:ext cx="6088142" cy="3556635"/>
          </a:xfrm>
          <a:prstGeom prst="rect">
            <a:avLst/>
          </a:prstGeom>
          <a:noFill/>
          <a:ln/>
        </p:spPr>
        <p:txBody>
          <a:bodyPr wrap="square" lIns="0" tIns="0" rIns="0" bIns="0" rtlCol="0" anchor="t"/>
          <a:lstStyle/>
          <a:p>
            <a:pPr marL="0" indent="0" algn="l">
              <a:lnSpc>
                <a:spcPts val="1750"/>
              </a:lnSpc>
              <a:buNone/>
            </a:pPr>
            <a:r>
              <a:rPr lang="en-US" sz="1050" dirty="0">
                <a:solidFill>
                  <a:srgbClr val="3C3939"/>
                </a:solidFill>
                <a:highlight>
                  <a:srgbClr val="F2F2F2"/>
                </a:highlight>
                <a:latin typeface="Consolas" pitchFamily="34" charset="0"/>
                <a:ea typeface="Consolas" pitchFamily="34" charset="-122"/>
                <a:cs typeface="Consolas" pitchFamily="34" charset="-120"/>
              </a:rPr>
              <a:t>from langchain_core.tools import tool@tooldef deploy_tool(env: str) -&gt; str:    """Deploy to environment"""    return f"Deployed to {env}"@tooldef monitor_tool(service: str) -&gt; str:    """Monitor service"""    return f"Monitoring {service}"@tooldef rollback_tool(version: str) -&gt; str:    """Rollback version"""    return f"Rolled back to {version}"</a:t>
            </a:r>
            <a:endParaRPr lang="en-US" sz="1050" dirty="0"/>
          </a:p>
        </p:txBody>
      </p:sp>
      <p:sp>
        <p:nvSpPr>
          <p:cNvPr id="7" name="Shape 5"/>
          <p:cNvSpPr/>
          <p:nvPr/>
        </p:nvSpPr>
        <p:spPr>
          <a:xfrm>
            <a:off x="7492246" y="1975247"/>
            <a:ext cx="6351984" cy="4876443"/>
          </a:xfrm>
          <a:prstGeom prst="roundRect">
            <a:avLst>
              <a:gd name="adj" fmla="val 1197"/>
            </a:avLst>
          </a:prstGeom>
          <a:solidFill>
            <a:srgbClr val="F2F2F2"/>
          </a:solidFill>
          <a:ln/>
        </p:spPr>
        <p:txBody>
          <a:bodyPr/>
          <a:lstStyle/>
          <a:p>
            <a:endParaRPr lang="en-US"/>
          </a:p>
        </p:txBody>
      </p:sp>
      <p:sp>
        <p:nvSpPr>
          <p:cNvPr id="8" name="Shape 6"/>
          <p:cNvSpPr/>
          <p:nvPr/>
        </p:nvSpPr>
        <p:spPr>
          <a:xfrm>
            <a:off x="7485340" y="1975247"/>
            <a:ext cx="6365796" cy="4876443"/>
          </a:xfrm>
          <a:prstGeom prst="roundRect">
            <a:avLst>
              <a:gd name="adj" fmla="val 427"/>
            </a:avLst>
          </a:prstGeom>
          <a:solidFill>
            <a:srgbClr val="F2F2F2"/>
          </a:solidFill>
          <a:ln/>
        </p:spPr>
        <p:txBody>
          <a:bodyPr/>
          <a:lstStyle/>
          <a:p>
            <a:endParaRPr lang="en-US"/>
          </a:p>
        </p:txBody>
      </p:sp>
      <p:sp>
        <p:nvSpPr>
          <p:cNvPr id="9" name="Text 7"/>
          <p:cNvSpPr/>
          <p:nvPr/>
        </p:nvSpPr>
        <p:spPr>
          <a:xfrm>
            <a:off x="7624167" y="2079427"/>
            <a:ext cx="6088142" cy="4668083"/>
          </a:xfrm>
          <a:prstGeom prst="rect">
            <a:avLst/>
          </a:prstGeom>
          <a:noFill/>
          <a:ln/>
        </p:spPr>
        <p:txBody>
          <a:bodyPr wrap="square" lIns="0" tIns="0" rIns="0" bIns="0" rtlCol="0" anchor="t"/>
          <a:lstStyle/>
          <a:p>
            <a:pPr marL="0" indent="0" algn="l">
              <a:lnSpc>
                <a:spcPts val="1750"/>
              </a:lnSpc>
              <a:buNone/>
            </a:pPr>
            <a:r>
              <a:rPr lang="en-US" sz="1050" dirty="0">
                <a:solidFill>
                  <a:srgbClr val="3C3939"/>
                </a:solidFill>
                <a:highlight>
                  <a:srgbClr val="F2F2F2"/>
                </a:highlight>
                <a:latin typeface="Consolas" pitchFamily="34" charset="0"/>
                <a:ea typeface="Consolas" pitchFamily="34" charset="-122"/>
                <a:cs typeface="Consolas" pitchFamily="34" charset="-120"/>
              </a:rPr>
              <a:t># Your production agent in validated codeproduction_agent = create_agent(    model="openai:gpt-4o",    prompt="You are a helpful DevOps assistant.",    tools=[deploy_tool, monitor_tool, rollback_tool],    middleware=[        SummarizationMiddleware(            model="openai:gpt-4o-mini",            max_tokens_before_summary=3000,            messages_to_keep=20,        ),        HumanInTheLoopMiddleware(            interrupt_on={                "deploy_tool": True,                "rollback_tool": True,                "monitor_tool": False,            }        ),    ],    checkpointer=InMemorySaver(),)</a:t>
            </a:r>
            <a:endParaRPr lang="en-US" sz="1050" dirty="0"/>
          </a:p>
        </p:txBody>
      </p:sp>
      <p:sp>
        <p:nvSpPr>
          <p:cNvPr id="10" name="Text 8"/>
          <p:cNvSpPr/>
          <p:nvPr/>
        </p:nvSpPr>
        <p:spPr>
          <a:xfrm>
            <a:off x="793790" y="7164110"/>
            <a:ext cx="13042821" cy="444579"/>
          </a:xfrm>
          <a:prstGeom prst="rect">
            <a:avLst/>
          </a:prstGeom>
          <a:noFill/>
          <a:ln/>
        </p:spPr>
        <p:txBody>
          <a:bodyPr wrap="square" lIns="0" tIns="0" rIns="0" bIns="0" rtlCol="0" anchor="t"/>
          <a:lstStyle/>
          <a:p>
            <a:pPr marL="0" indent="0" algn="l">
              <a:lnSpc>
                <a:spcPts val="1750"/>
              </a:lnSpc>
              <a:buNone/>
            </a:pPr>
            <a:r>
              <a:rPr lang="en-US" sz="1050" dirty="0">
                <a:solidFill>
                  <a:srgbClr val="3C3939"/>
                </a:solidFill>
                <a:latin typeface="Roboto" pitchFamily="34" charset="0"/>
                <a:ea typeface="Roboto" pitchFamily="34" charset="-122"/>
                <a:cs typeface="Roboto" pitchFamily="34" charset="-120"/>
              </a:rPr>
              <a:t>This production-ready agent demonstrates the power of middleware composition. It automatically summarizes long conversations to save tokens, requires human approval for dangerous operations like deployments and rollbacks, but allows monitoring to run freely. Each middleware handles its specific concern without interfering with others.</a:t>
            </a:r>
            <a:endParaRPr lang="en-US" sz="1050" dirty="0"/>
          </a:p>
        </p:txBody>
      </p:sp>
      <p:pic>
        <p:nvPicPr>
          <p:cNvPr id="11" name="Picture 10">
            <a:extLst>
              <a:ext uri="{FF2B5EF4-FFF2-40B4-BE49-F238E27FC236}">
                <a16:creationId xmlns:a16="http://schemas.microsoft.com/office/drawing/2014/main" id="{CCC9DCBA-026E-8542-2241-3E23E89108CE}"/>
              </a:ext>
            </a:extLst>
          </p:cNvPr>
          <p:cNvPicPr>
            <a:picLocks noChangeAspect="1"/>
          </p:cNvPicPr>
          <p:nvPr/>
        </p:nvPicPr>
        <p:blipFill>
          <a:blip r:embed="rId3"/>
          <a:stretch>
            <a:fillRect/>
          </a:stretch>
        </p:blipFill>
        <p:spPr>
          <a:xfrm>
            <a:off x="-1" y="-2360"/>
            <a:ext cx="14626205" cy="82319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5173"/>
          </a:xfrm>
          <a:prstGeom prst="rect">
            <a:avLst/>
          </a:prstGeom>
        </p:spPr>
      </p:pic>
      <p:sp>
        <p:nvSpPr>
          <p:cNvPr id="3" name="Text 0"/>
          <p:cNvSpPr/>
          <p:nvPr/>
        </p:nvSpPr>
        <p:spPr>
          <a:xfrm>
            <a:off x="786527" y="2877503"/>
            <a:ext cx="4791075" cy="583763"/>
          </a:xfrm>
          <a:prstGeom prst="rect">
            <a:avLst/>
          </a:prstGeom>
          <a:noFill/>
          <a:ln/>
        </p:spPr>
        <p:txBody>
          <a:bodyPr wrap="none" lIns="0" tIns="0" rIns="0" bIns="0" rtlCol="0" anchor="t"/>
          <a:lstStyle/>
          <a:p>
            <a:pPr marL="0" indent="0" algn="l">
              <a:lnSpc>
                <a:spcPts val="4550"/>
              </a:lnSpc>
              <a:buNone/>
            </a:pPr>
            <a:r>
              <a:rPr lang="en-US" sz="3650" dirty="0">
                <a:solidFill>
                  <a:srgbClr val="1B1B27"/>
                </a:solidFill>
                <a:latin typeface="Raleway" pitchFamily="34" charset="0"/>
                <a:ea typeface="Raleway" pitchFamily="34" charset="-122"/>
                <a:cs typeface="Raleway" pitchFamily="34" charset="-120"/>
              </a:rPr>
              <a:t>Sample Demo Metrics</a:t>
            </a:r>
            <a:endParaRPr lang="en-US" sz="3650" dirty="0"/>
          </a:p>
        </p:txBody>
      </p:sp>
      <p:sp>
        <p:nvSpPr>
          <p:cNvPr id="4" name="Text 1"/>
          <p:cNvSpPr/>
          <p:nvPr/>
        </p:nvSpPr>
        <p:spPr>
          <a:xfrm>
            <a:off x="786527" y="3741420"/>
            <a:ext cx="4759523" cy="466963"/>
          </a:xfrm>
          <a:prstGeom prst="rect">
            <a:avLst/>
          </a:prstGeom>
          <a:noFill/>
          <a:ln/>
        </p:spPr>
        <p:txBody>
          <a:bodyPr wrap="none" lIns="0" tIns="0" rIns="0" bIns="0" rtlCol="0" anchor="t"/>
          <a:lstStyle/>
          <a:p>
            <a:pPr marL="0" indent="0" algn="l">
              <a:lnSpc>
                <a:spcPts val="3650"/>
              </a:lnSpc>
              <a:buNone/>
            </a:pPr>
            <a:r>
              <a:rPr lang="en-US" sz="2900" dirty="0">
                <a:solidFill>
                  <a:srgbClr val="1B1B27"/>
                </a:solidFill>
                <a:latin typeface="Raleway" pitchFamily="34" charset="0"/>
                <a:ea typeface="Raleway" pitchFamily="34" charset="-122"/>
                <a:cs typeface="Raleway" pitchFamily="34" charset="-120"/>
              </a:rPr>
              <a:t>The cost savings of caching</a:t>
            </a:r>
            <a:endParaRPr lang="en-US" sz="2900" dirty="0"/>
          </a:p>
        </p:txBody>
      </p:sp>
      <p:sp>
        <p:nvSpPr>
          <p:cNvPr id="5" name="Text 2"/>
          <p:cNvSpPr/>
          <p:nvPr/>
        </p:nvSpPr>
        <p:spPr>
          <a:xfrm>
            <a:off x="786527" y="4675346"/>
            <a:ext cx="5194102" cy="350282"/>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 Monday Morning: Without Middleware</a:t>
            </a:r>
            <a:endParaRPr lang="en-US" sz="2200" dirty="0"/>
          </a:p>
        </p:txBody>
      </p:sp>
      <p:sp>
        <p:nvSpPr>
          <p:cNvPr id="6" name="Text 3"/>
          <p:cNvSpPr/>
          <p:nvPr/>
        </p:nvSpPr>
        <p:spPr>
          <a:xfrm>
            <a:off x="786527" y="5212437"/>
            <a:ext cx="6300788" cy="298847"/>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3C3939"/>
                </a:solidFill>
                <a:latin typeface="Roboto" pitchFamily="34" charset="0"/>
                <a:ea typeface="Roboto" pitchFamily="34" charset="-122"/>
                <a:cs typeface="Roboto" pitchFamily="34" charset="-120"/>
              </a:rPr>
              <a:t>Tokens used: 45,000,000</a:t>
            </a:r>
            <a:endParaRPr lang="en-US" sz="1450" dirty="0"/>
          </a:p>
        </p:txBody>
      </p:sp>
      <p:sp>
        <p:nvSpPr>
          <p:cNvPr id="7" name="Text 4"/>
          <p:cNvSpPr/>
          <p:nvPr/>
        </p:nvSpPr>
        <p:spPr>
          <a:xfrm>
            <a:off x="786527" y="5576649"/>
            <a:ext cx="6300788" cy="298847"/>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3C3939"/>
                </a:solidFill>
                <a:latin typeface="Roboto" pitchFamily="34" charset="0"/>
                <a:ea typeface="Roboto" pitchFamily="34" charset="-122"/>
                <a:cs typeface="Roboto" pitchFamily="34" charset="-120"/>
              </a:rPr>
              <a:t>Cost: $225</a:t>
            </a:r>
            <a:endParaRPr lang="en-US" sz="1450" dirty="0"/>
          </a:p>
        </p:txBody>
      </p:sp>
      <p:sp>
        <p:nvSpPr>
          <p:cNvPr id="8" name="Text 5"/>
          <p:cNvSpPr/>
          <p:nvPr/>
        </p:nvSpPr>
        <p:spPr>
          <a:xfrm>
            <a:off x="786527" y="5940862"/>
            <a:ext cx="6300788" cy="298847"/>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3C3939"/>
                </a:solidFill>
                <a:latin typeface="Roboto" pitchFamily="34" charset="0"/>
                <a:ea typeface="Roboto" pitchFamily="34" charset="-122"/>
                <a:cs typeface="Roboto" pitchFamily="34" charset="-120"/>
              </a:rPr>
              <a:t>Errors requiring manual intervention: 3</a:t>
            </a:r>
            <a:endParaRPr lang="en-US" sz="1450" dirty="0"/>
          </a:p>
        </p:txBody>
      </p:sp>
      <p:sp>
        <p:nvSpPr>
          <p:cNvPr id="9" name="Text 6"/>
          <p:cNvSpPr/>
          <p:nvPr/>
        </p:nvSpPr>
        <p:spPr>
          <a:xfrm>
            <a:off x="786527" y="6305074"/>
            <a:ext cx="6300788" cy="298847"/>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3C3939"/>
                </a:solidFill>
                <a:latin typeface="Roboto" pitchFamily="34" charset="0"/>
                <a:ea typeface="Roboto" pitchFamily="34" charset="-122"/>
                <a:cs typeface="Roboto" pitchFamily="34" charset="-120"/>
              </a:rPr>
              <a:t>Average response time: 2.8s</a:t>
            </a:r>
            <a:endParaRPr lang="en-US" sz="1450" dirty="0"/>
          </a:p>
        </p:txBody>
      </p:sp>
      <p:sp>
        <p:nvSpPr>
          <p:cNvPr id="10" name="Text 7"/>
          <p:cNvSpPr/>
          <p:nvPr/>
        </p:nvSpPr>
        <p:spPr>
          <a:xfrm>
            <a:off x="7550706" y="4675346"/>
            <a:ext cx="4980623" cy="350282"/>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 Monday Afternoon: With Middleware</a:t>
            </a:r>
            <a:endParaRPr lang="en-US" sz="2200" dirty="0"/>
          </a:p>
        </p:txBody>
      </p:sp>
      <p:sp>
        <p:nvSpPr>
          <p:cNvPr id="11" name="Text 8"/>
          <p:cNvSpPr/>
          <p:nvPr/>
        </p:nvSpPr>
        <p:spPr>
          <a:xfrm>
            <a:off x="7550706" y="5212437"/>
            <a:ext cx="6300788" cy="298847"/>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3C3939"/>
                </a:solidFill>
                <a:latin typeface="Roboto" pitchFamily="34" charset="0"/>
                <a:ea typeface="Roboto" pitchFamily="34" charset="-122"/>
                <a:cs typeface="Roboto" pitchFamily="34" charset="-120"/>
              </a:rPr>
              <a:t>Tokens used: 18,000,000 </a:t>
            </a:r>
            <a:r>
              <a:rPr lang="en-US" sz="1450" dirty="0">
                <a:solidFill>
                  <a:srgbClr val="1B1B27"/>
                </a:solidFill>
                <a:latin typeface="Roboto" pitchFamily="34" charset="0"/>
                <a:ea typeface="Roboto" pitchFamily="34" charset="-122"/>
                <a:cs typeface="Roboto" pitchFamily="34" charset="-120"/>
              </a:rPr>
              <a:t>(-60%)</a:t>
            </a:r>
            <a:endParaRPr lang="en-US" sz="1450" dirty="0"/>
          </a:p>
        </p:txBody>
      </p:sp>
      <p:sp>
        <p:nvSpPr>
          <p:cNvPr id="12" name="Text 9"/>
          <p:cNvSpPr/>
          <p:nvPr/>
        </p:nvSpPr>
        <p:spPr>
          <a:xfrm>
            <a:off x="7550706" y="5576649"/>
            <a:ext cx="6300788" cy="298847"/>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3C3939"/>
                </a:solidFill>
                <a:latin typeface="Roboto" pitchFamily="34" charset="0"/>
                <a:ea typeface="Roboto" pitchFamily="34" charset="-122"/>
                <a:cs typeface="Roboto" pitchFamily="34" charset="-120"/>
              </a:rPr>
              <a:t>Cost: $34 </a:t>
            </a:r>
            <a:r>
              <a:rPr lang="en-US" sz="1450" dirty="0">
                <a:solidFill>
                  <a:srgbClr val="1B1B27"/>
                </a:solidFill>
                <a:latin typeface="Roboto" pitchFamily="34" charset="0"/>
                <a:ea typeface="Roboto" pitchFamily="34" charset="-122"/>
                <a:cs typeface="Roboto" pitchFamily="34" charset="-120"/>
              </a:rPr>
              <a:t>(-85%)</a:t>
            </a:r>
            <a:endParaRPr lang="en-US" sz="1450" dirty="0"/>
          </a:p>
        </p:txBody>
      </p:sp>
      <p:sp>
        <p:nvSpPr>
          <p:cNvPr id="13" name="Text 10"/>
          <p:cNvSpPr/>
          <p:nvPr/>
        </p:nvSpPr>
        <p:spPr>
          <a:xfrm>
            <a:off x="7550706" y="5940862"/>
            <a:ext cx="6300788" cy="298847"/>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3C3939"/>
                </a:solidFill>
                <a:latin typeface="Roboto" pitchFamily="34" charset="0"/>
                <a:ea typeface="Roboto" pitchFamily="34" charset="-122"/>
                <a:cs typeface="Roboto" pitchFamily="34" charset="-120"/>
              </a:rPr>
              <a:t>Errors requiring manual intervention: 0</a:t>
            </a:r>
            <a:endParaRPr lang="en-US" sz="1450" dirty="0"/>
          </a:p>
        </p:txBody>
      </p:sp>
      <p:sp>
        <p:nvSpPr>
          <p:cNvPr id="14" name="Text 11"/>
          <p:cNvSpPr/>
          <p:nvPr/>
        </p:nvSpPr>
        <p:spPr>
          <a:xfrm>
            <a:off x="7550706" y="6305074"/>
            <a:ext cx="6300788" cy="298847"/>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3C3939"/>
                </a:solidFill>
                <a:latin typeface="Roboto" pitchFamily="34" charset="0"/>
                <a:ea typeface="Roboto" pitchFamily="34" charset="-122"/>
                <a:cs typeface="Roboto" pitchFamily="34" charset="-120"/>
              </a:rPr>
              <a:t>Average response time: 0.3s (cached) / 2.1s (fresh)</a:t>
            </a:r>
            <a:endParaRPr lang="en-US" sz="1450" dirty="0"/>
          </a:p>
        </p:txBody>
      </p:sp>
      <p:sp>
        <p:nvSpPr>
          <p:cNvPr id="15" name="Text 12"/>
          <p:cNvSpPr/>
          <p:nvPr/>
        </p:nvSpPr>
        <p:spPr>
          <a:xfrm>
            <a:off x="786527" y="6879431"/>
            <a:ext cx="13057346" cy="298847"/>
          </a:xfrm>
          <a:prstGeom prst="rect">
            <a:avLst/>
          </a:prstGeom>
          <a:noFill/>
          <a:ln/>
        </p:spPr>
        <p:txBody>
          <a:bodyPr wrap="none" lIns="0" tIns="0" rIns="0" bIns="0" rtlCol="0" anchor="t"/>
          <a:lstStyle/>
          <a:p>
            <a:pPr marL="0" indent="0" algn="l">
              <a:lnSpc>
                <a:spcPts val="2350"/>
              </a:lnSpc>
              <a:buNone/>
            </a:pPr>
            <a:r>
              <a:rPr lang="en-US" sz="1450" b="1" dirty="0">
                <a:solidFill>
                  <a:srgbClr val="3C3939"/>
                </a:solidFill>
                <a:latin typeface="Roboto" pitchFamily="34" charset="0"/>
                <a:ea typeface="Roboto" pitchFamily="34" charset="-122"/>
                <a:cs typeface="Roboto" pitchFamily="34" charset="-120"/>
              </a:rPr>
              <a:t>Same workload. Dramatically different results.</a:t>
            </a:r>
            <a:endParaRPr lang="en-US" sz="1450" dirty="0"/>
          </a:p>
        </p:txBody>
      </p:sp>
      <p:sp>
        <p:nvSpPr>
          <p:cNvPr id="16" name="Text 13"/>
          <p:cNvSpPr/>
          <p:nvPr/>
        </p:nvSpPr>
        <p:spPr>
          <a:xfrm>
            <a:off x="786527" y="7388423"/>
            <a:ext cx="13057346" cy="298847"/>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These are theoretical numbers - this replicates data from a customer service bot handling 1,000+ conversations daily. T</a:t>
            </a:r>
            <a:endParaRPr lang="en-US" sz="14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8191" y="528161"/>
            <a:ext cx="3375065" cy="390049"/>
          </a:xfrm>
          <a:prstGeom prst="rect">
            <a:avLst/>
          </a:prstGeom>
          <a:noFill/>
          <a:ln/>
        </p:spPr>
        <p:txBody>
          <a:bodyPr wrap="none" lIns="0" tIns="0" rIns="0" bIns="0" rtlCol="0" anchor="t"/>
          <a:lstStyle/>
          <a:p>
            <a:pPr marL="0" indent="0" algn="l">
              <a:lnSpc>
                <a:spcPts val="3050"/>
              </a:lnSpc>
              <a:buNone/>
            </a:pPr>
            <a:r>
              <a:rPr lang="en-US" sz="2450" dirty="0">
                <a:solidFill>
                  <a:srgbClr val="1B1B27"/>
                </a:solidFill>
                <a:latin typeface="Raleway" pitchFamily="34" charset="0"/>
                <a:ea typeface="Raleway" pitchFamily="34" charset="-122"/>
                <a:cs typeface="Raleway" pitchFamily="34" charset="-120"/>
              </a:rPr>
              <a:t>The Gotchas We Found</a:t>
            </a:r>
            <a:endParaRPr lang="en-US" sz="2450" dirty="0"/>
          </a:p>
        </p:txBody>
      </p:sp>
      <p:sp>
        <p:nvSpPr>
          <p:cNvPr id="3" name="Text 1"/>
          <p:cNvSpPr/>
          <p:nvPr/>
        </p:nvSpPr>
        <p:spPr>
          <a:xfrm>
            <a:off x="768191" y="1105376"/>
            <a:ext cx="2751177" cy="312063"/>
          </a:xfrm>
          <a:prstGeom prst="rect">
            <a:avLst/>
          </a:prstGeom>
          <a:noFill/>
          <a:ln/>
        </p:spPr>
        <p:txBody>
          <a:bodyPr wrap="none" lIns="0" tIns="0" rIns="0" bIns="0" rtlCol="0" anchor="t"/>
          <a:lstStyle/>
          <a:p>
            <a:pPr marL="0" indent="0" algn="l">
              <a:lnSpc>
                <a:spcPts val="2450"/>
              </a:lnSpc>
              <a:buNone/>
            </a:pPr>
            <a:r>
              <a:rPr lang="en-US" sz="1950" dirty="0">
                <a:solidFill>
                  <a:srgbClr val="1B1B27"/>
                </a:solidFill>
                <a:latin typeface="Raleway" pitchFamily="34" charset="0"/>
                <a:ea typeface="Raleway" pitchFamily="34" charset="-122"/>
                <a:cs typeface="Raleway" pitchFamily="34" charset="-120"/>
              </a:rPr>
              <a:t>Learn From Our Testing </a:t>
            </a:r>
            <a:endParaRPr lang="en-US" sz="1950" dirty="0"/>
          </a:p>
        </p:txBody>
      </p:sp>
      <p:sp>
        <p:nvSpPr>
          <p:cNvPr id="4" name="Text 2"/>
          <p:cNvSpPr/>
          <p:nvPr/>
        </p:nvSpPr>
        <p:spPr>
          <a:xfrm>
            <a:off x="768191" y="1604605"/>
            <a:ext cx="3464004" cy="234077"/>
          </a:xfrm>
          <a:prstGeom prst="rect">
            <a:avLst/>
          </a:prstGeom>
          <a:noFill/>
          <a:ln/>
        </p:spPr>
        <p:txBody>
          <a:bodyPr wrap="none" lIns="0" tIns="0" rIns="0" bIns="0" rtlCol="0" anchor="t"/>
          <a:lstStyle/>
          <a:p>
            <a:pPr marL="0" indent="0" algn="l">
              <a:lnSpc>
                <a:spcPts val="1800"/>
              </a:lnSpc>
              <a:buNone/>
            </a:pPr>
            <a:r>
              <a:rPr lang="en-US" sz="1450" dirty="0">
                <a:solidFill>
                  <a:srgbClr val="1B1B27"/>
                </a:solidFill>
                <a:latin typeface="Raleway" pitchFamily="34" charset="0"/>
                <a:ea typeface="Raleway" pitchFamily="34" charset="-122"/>
                <a:cs typeface="Raleway" pitchFamily="34" charset="-120"/>
              </a:rPr>
              <a:t>The `tools` Parameter is Non-Negotiable</a:t>
            </a:r>
            <a:endParaRPr lang="en-US" sz="1450" dirty="0"/>
          </a:p>
        </p:txBody>
      </p:sp>
      <p:sp>
        <p:nvSpPr>
          <p:cNvPr id="5" name="Text 3"/>
          <p:cNvSpPr/>
          <p:nvPr/>
        </p:nvSpPr>
        <p:spPr>
          <a:xfrm>
            <a:off x="768191" y="2025848"/>
            <a:ext cx="13094018" cy="407194"/>
          </a:xfrm>
          <a:prstGeom prst="rect">
            <a:avLst/>
          </a:prstGeom>
          <a:noFill/>
          <a:ln/>
        </p:spPr>
        <p:txBody>
          <a:bodyPr wrap="square" lIns="0" tIns="0" rIns="0" bIns="0" rtlCol="0" anchor="t"/>
          <a:lstStyle/>
          <a:p>
            <a:pPr marL="0" indent="0" algn="l">
              <a:lnSpc>
                <a:spcPts val="1550"/>
              </a:lnSpc>
              <a:buNone/>
            </a:pPr>
            <a:r>
              <a:rPr lang="en-US" sz="950" dirty="0">
                <a:solidFill>
                  <a:srgbClr val="3C3939"/>
                </a:solidFill>
                <a:latin typeface="Roboto" pitchFamily="34" charset="0"/>
                <a:ea typeface="Roboto" pitchFamily="34" charset="-122"/>
                <a:cs typeface="Roboto" pitchFamily="34" charset="-120"/>
              </a:rPr>
              <a:t>When defining your agent's capabilities, ensure the </a:t>
            </a:r>
            <a:r>
              <a:rPr lang="en-US" sz="950" dirty="0">
                <a:solidFill>
                  <a:srgbClr val="3C3939"/>
                </a:solidFill>
                <a:highlight>
                  <a:srgbClr val="F2F2F2"/>
                </a:highlight>
                <a:latin typeface="Consolas" pitchFamily="34" charset="0"/>
                <a:ea typeface="Consolas" pitchFamily="34" charset="-122"/>
                <a:cs typeface="Consolas" pitchFamily="34" charset="-120"/>
              </a:rPr>
              <a:t>tools</a:t>
            </a:r>
            <a:r>
              <a:rPr lang="en-US" sz="950" dirty="0">
                <a:solidFill>
                  <a:srgbClr val="3C3939"/>
                </a:solidFill>
                <a:latin typeface="Roboto" pitchFamily="34" charset="0"/>
                <a:ea typeface="Roboto" pitchFamily="34" charset="-122"/>
                <a:cs typeface="Roboto" pitchFamily="34" charset="-120"/>
              </a:rPr>
              <a:t> parameter is correctly configured with all available functions. Omitting or misconfiguring it leads to a "hallucinating" agent that can't use its intended functionality, resulting in failed tasks and poor user experience.</a:t>
            </a:r>
            <a:endParaRPr lang="en-US" sz="950" dirty="0"/>
          </a:p>
        </p:txBody>
      </p:sp>
      <p:sp>
        <p:nvSpPr>
          <p:cNvPr id="6" name="Text 4"/>
          <p:cNvSpPr/>
          <p:nvPr/>
        </p:nvSpPr>
        <p:spPr>
          <a:xfrm>
            <a:off x="768191" y="2698194"/>
            <a:ext cx="1905953" cy="195024"/>
          </a:xfrm>
          <a:prstGeom prst="rect">
            <a:avLst/>
          </a:prstGeom>
          <a:noFill/>
          <a:ln/>
        </p:spPr>
        <p:txBody>
          <a:bodyPr wrap="none" lIns="0" tIns="0" rIns="0" bIns="0" rtlCol="0" anchor="t"/>
          <a:lstStyle/>
          <a:p>
            <a:pPr marL="0" indent="0" algn="l">
              <a:lnSpc>
                <a:spcPts val="1500"/>
              </a:lnSpc>
              <a:buNone/>
            </a:pPr>
            <a:r>
              <a:rPr lang="en-US" sz="1200" dirty="0">
                <a:solidFill>
                  <a:srgbClr val="000000"/>
                </a:solidFill>
                <a:latin typeface="Raleway" pitchFamily="34" charset="0"/>
                <a:ea typeface="Raleway" pitchFamily="34" charset="-122"/>
                <a:cs typeface="Raleway" pitchFamily="34" charset="-120"/>
              </a:rPr>
              <a:t>❌</a:t>
            </a:r>
            <a:r>
              <a:rPr lang="en-US" sz="1200" dirty="0">
                <a:solidFill>
                  <a:srgbClr val="1B1B27"/>
                </a:solidFill>
                <a:latin typeface="Raleway" pitchFamily="34" charset="0"/>
                <a:ea typeface="Raleway" pitchFamily="34" charset="-122"/>
                <a:cs typeface="Raleway" pitchFamily="34" charset="-120"/>
              </a:rPr>
              <a:t> Incorrect: Missing Tools</a:t>
            </a:r>
            <a:endParaRPr lang="en-US" sz="1200" dirty="0"/>
          </a:p>
        </p:txBody>
      </p:sp>
      <p:sp>
        <p:nvSpPr>
          <p:cNvPr id="7" name="Shape 5"/>
          <p:cNvSpPr/>
          <p:nvPr/>
        </p:nvSpPr>
        <p:spPr>
          <a:xfrm>
            <a:off x="768191" y="3033593"/>
            <a:ext cx="6394728" cy="1385888"/>
          </a:xfrm>
          <a:prstGeom prst="roundRect">
            <a:avLst>
              <a:gd name="adj" fmla="val 3784"/>
            </a:avLst>
          </a:prstGeom>
          <a:solidFill>
            <a:srgbClr val="F2F2F2"/>
          </a:solidFill>
          <a:ln/>
        </p:spPr>
        <p:txBody>
          <a:bodyPr/>
          <a:lstStyle/>
          <a:p>
            <a:endParaRPr lang="en-US"/>
          </a:p>
        </p:txBody>
      </p:sp>
      <p:sp>
        <p:nvSpPr>
          <p:cNvPr id="8" name="Shape 6"/>
          <p:cNvSpPr/>
          <p:nvPr/>
        </p:nvSpPr>
        <p:spPr>
          <a:xfrm>
            <a:off x="762000" y="3033593"/>
            <a:ext cx="6407110" cy="1385888"/>
          </a:xfrm>
          <a:prstGeom prst="roundRect">
            <a:avLst>
              <a:gd name="adj" fmla="val 1351"/>
            </a:avLst>
          </a:prstGeom>
          <a:solidFill>
            <a:srgbClr val="F2F2F2"/>
          </a:solidFill>
          <a:ln/>
        </p:spPr>
        <p:txBody>
          <a:bodyPr/>
          <a:lstStyle/>
          <a:p>
            <a:endParaRPr lang="en-US"/>
          </a:p>
        </p:txBody>
      </p:sp>
      <p:sp>
        <p:nvSpPr>
          <p:cNvPr id="9" name="Text 7"/>
          <p:cNvSpPr/>
          <p:nvPr/>
        </p:nvSpPr>
        <p:spPr>
          <a:xfrm>
            <a:off x="886778" y="3127177"/>
            <a:ext cx="6157555" cy="1198721"/>
          </a:xfrm>
          <a:prstGeom prst="rect">
            <a:avLst/>
          </a:prstGeom>
          <a:noFill/>
          <a:ln/>
        </p:spPr>
        <p:txBody>
          <a:bodyPr wrap="square" lIns="0" tIns="0" rIns="0" bIns="0" rtlCol="0" anchor="t"/>
          <a:lstStyle/>
          <a:p>
            <a:pPr marL="0" indent="0" algn="l">
              <a:lnSpc>
                <a:spcPts val="1550"/>
              </a:lnSpc>
              <a:buNone/>
            </a:pPr>
            <a:r>
              <a:rPr lang="en-US" sz="950" dirty="0">
                <a:solidFill>
                  <a:srgbClr val="3C3939"/>
                </a:solidFill>
                <a:highlight>
                  <a:srgbClr val="F2F2F2"/>
                </a:highlight>
                <a:latin typeface="Consolas" pitchFamily="34" charset="0"/>
                <a:ea typeface="Consolas" pitchFamily="34" charset="-122"/>
                <a:cs typeface="Consolas" pitchFamily="34" charset="-120"/>
              </a:rPr>
              <a:t># Agent initialized without toolsagent = Agent(    llm=chat,    agent_type="openai-tools",    # tools=[] or tools=None would cause issues)</a:t>
            </a:r>
            <a:endParaRPr lang="en-US" sz="950" dirty="0"/>
          </a:p>
        </p:txBody>
      </p:sp>
      <p:sp>
        <p:nvSpPr>
          <p:cNvPr id="10" name="Text 8"/>
          <p:cNvSpPr/>
          <p:nvPr/>
        </p:nvSpPr>
        <p:spPr>
          <a:xfrm>
            <a:off x="7475101" y="2698194"/>
            <a:ext cx="2500908" cy="195024"/>
          </a:xfrm>
          <a:prstGeom prst="rect">
            <a:avLst/>
          </a:prstGeom>
          <a:noFill/>
          <a:ln/>
        </p:spPr>
        <p:txBody>
          <a:bodyPr wrap="none" lIns="0" tIns="0" rIns="0" bIns="0" rtlCol="0" anchor="t"/>
          <a:lstStyle/>
          <a:p>
            <a:pPr marL="0" indent="0" algn="l">
              <a:lnSpc>
                <a:spcPts val="1500"/>
              </a:lnSpc>
              <a:buNone/>
            </a:pPr>
            <a:r>
              <a:rPr lang="en-US" sz="1200" dirty="0">
                <a:solidFill>
                  <a:srgbClr val="000000"/>
                </a:solidFill>
                <a:latin typeface="Raleway" pitchFamily="34" charset="0"/>
                <a:ea typeface="Raleway" pitchFamily="34" charset="-122"/>
                <a:cs typeface="Raleway" pitchFamily="34" charset="-120"/>
              </a:rPr>
              <a:t>✅</a:t>
            </a:r>
            <a:r>
              <a:rPr lang="en-US" sz="1200" dirty="0">
                <a:solidFill>
                  <a:srgbClr val="1B1B27"/>
                </a:solidFill>
                <a:latin typeface="Raleway" pitchFamily="34" charset="0"/>
                <a:ea typeface="Raleway" pitchFamily="34" charset="-122"/>
                <a:cs typeface="Raleway" pitchFamily="34" charset="-120"/>
              </a:rPr>
              <a:t> Correct: Explicitly Defined Tools</a:t>
            </a:r>
            <a:endParaRPr lang="en-US" sz="1200" dirty="0"/>
          </a:p>
        </p:txBody>
      </p:sp>
      <p:sp>
        <p:nvSpPr>
          <p:cNvPr id="11" name="Shape 9"/>
          <p:cNvSpPr/>
          <p:nvPr/>
        </p:nvSpPr>
        <p:spPr>
          <a:xfrm>
            <a:off x="7475101" y="3033593"/>
            <a:ext cx="6394728" cy="1385888"/>
          </a:xfrm>
          <a:prstGeom prst="roundRect">
            <a:avLst>
              <a:gd name="adj" fmla="val 3784"/>
            </a:avLst>
          </a:prstGeom>
          <a:solidFill>
            <a:srgbClr val="F2F2F2"/>
          </a:solidFill>
          <a:ln/>
        </p:spPr>
        <p:txBody>
          <a:bodyPr/>
          <a:lstStyle/>
          <a:p>
            <a:endParaRPr lang="en-US"/>
          </a:p>
        </p:txBody>
      </p:sp>
      <p:sp>
        <p:nvSpPr>
          <p:cNvPr id="12" name="Shape 10"/>
          <p:cNvSpPr/>
          <p:nvPr/>
        </p:nvSpPr>
        <p:spPr>
          <a:xfrm>
            <a:off x="7468910" y="3033593"/>
            <a:ext cx="6407110" cy="1385888"/>
          </a:xfrm>
          <a:prstGeom prst="roundRect">
            <a:avLst>
              <a:gd name="adj" fmla="val 1351"/>
            </a:avLst>
          </a:prstGeom>
          <a:solidFill>
            <a:srgbClr val="F2F2F2"/>
          </a:solidFill>
          <a:ln/>
        </p:spPr>
        <p:txBody>
          <a:bodyPr/>
          <a:lstStyle/>
          <a:p>
            <a:endParaRPr lang="en-US"/>
          </a:p>
        </p:txBody>
      </p:sp>
      <p:sp>
        <p:nvSpPr>
          <p:cNvPr id="13" name="Text 11"/>
          <p:cNvSpPr/>
          <p:nvPr/>
        </p:nvSpPr>
        <p:spPr>
          <a:xfrm>
            <a:off x="7593687" y="3127177"/>
            <a:ext cx="6157555" cy="1198721"/>
          </a:xfrm>
          <a:prstGeom prst="rect">
            <a:avLst/>
          </a:prstGeom>
          <a:noFill/>
          <a:ln/>
        </p:spPr>
        <p:txBody>
          <a:bodyPr wrap="square" lIns="0" tIns="0" rIns="0" bIns="0" rtlCol="0" anchor="t"/>
          <a:lstStyle/>
          <a:p>
            <a:pPr marL="0" indent="0" algn="l">
              <a:lnSpc>
                <a:spcPts val="1550"/>
              </a:lnSpc>
              <a:buNone/>
            </a:pPr>
            <a:r>
              <a:rPr lang="en-US" sz="950" dirty="0">
                <a:solidFill>
                  <a:srgbClr val="3C3939"/>
                </a:solidFill>
                <a:highlight>
                  <a:srgbClr val="F2F2F2"/>
                </a:highlight>
                <a:latin typeface="Consolas" pitchFamily="34" charset="0"/>
                <a:ea typeface="Consolas" pitchFamily="34" charset="-122"/>
                <a:cs typeface="Consolas" pitchFamily="34" charset="-120"/>
              </a:rPr>
              <a:t># Ensure tools are passed to the agentagent = Agent(    llm=chat,    agent_type="openai-tools",    tools=[calculator_tool, search_tool] )</a:t>
            </a:r>
            <a:endParaRPr lang="en-US" sz="950" dirty="0"/>
          </a:p>
        </p:txBody>
      </p:sp>
      <p:sp>
        <p:nvSpPr>
          <p:cNvPr id="14" name="Text 12"/>
          <p:cNvSpPr/>
          <p:nvPr/>
        </p:nvSpPr>
        <p:spPr>
          <a:xfrm>
            <a:off x="768191" y="4747022"/>
            <a:ext cx="3568541" cy="234077"/>
          </a:xfrm>
          <a:prstGeom prst="rect">
            <a:avLst/>
          </a:prstGeom>
          <a:noFill/>
          <a:ln/>
        </p:spPr>
        <p:txBody>
          <a:bodyPr wrap="none" lIns="0" tIns="0" rIns="0" bIns="0" rtlCol="0" anchor="t"/>
          <a:lstStyle/>
          <a:p>
            <a:pPr marL="0" indent="0" algn="l">
              <a:lnSpc>
                <a:spcPts val="1800"/>
              </a:lnSpc>
              <a:buNone/>
            </a:pPr>
            <a:r>
              <a:rPr lang="en-US" sz="1450" dirty="0">
                <a:solidFill>
                  <a:srgbClr val="1B1B27"/>
                </a:solidFill>
                <a:latin typeface="Raleway" pitchFamily="34" charset="0"/>
                <a:ea typeface="Raleway" pitchFamily="34" charset="-122"/>
                <a:cs typeface="Raleway" pitchFamily="34" charset="-120"/>
              </a:rPr>
              <a:t>Mastering `interrupt_on` for Agent Control</a:t>
            </a:r>
            <a:endParaRPr lang="en-US" sz="1450" dirty="0"/>
          </a:p>
        </p:txBody>
      </p:sp>
      <p:sp>
        <p:nvSpPr>
          <p:cNvPr id="15" name="Text 13"/>
          <p:cNvSpPr/>
          <p:nvPr/>
        </p:nvSpPr>
        <p:spPr>
          <a:xfrm>
            <a:off x="768191" y="5168265"/>
            <a:ext cx="13094018" cy="407194"/>
          </a:xfrm>
          <a:prstGeom prst="rect">
            <a:avLst/>
          </a:prstGeom>
          <a:noFill/>
          <a:ln/>
        </p:spPr>
        <p:txBody>
          <a:bodyPr wrap="square" lIns="0" tIns="0" rIns="0" bIns="0" rtlCol="0" anchor="t"/>
          <a:lstStyle/>
          <a:p>
            <a:pPr marL="0" indent="0" algn="l">
              <a:lnSpc>
                <a:spcPts val="1550"/>
              </a:lnSpc>
              <a:buNone/>
            </a:pPr>
            <a:r>
              <a:rPr lang="en-US" sz="950" dirty="0">
                <a:solidFill>
                  <a:srgbClr val="3C3939"/>
                </a:solidFill>
                <a:latin typeface="Roboto" pitchFamily="34" charset="0"/>
                <a:ea typeface="Roboto" pitchFamily="34" charset="-122"/>
                <a:cs typeface="Roboto" pitchFamily="34" charset="-120"/>
              </a:rPr>
              <a:t>To implement effective human-in-the-loop workflows or enable stateful recovery, properly configure the </a:t>
            </a:r>
            <a:r>
              <a:rPr lang="en-US" sz="950" dirty="0">
                <a:solidFill>
                  <a:srgbClr val="3C3939"/>
                </a:solidFill>
                <a:highlight>
                  <a:srgbClr val="F2F2F2"/>
                </a:highlight>
                <a:latin typeface="Consolas" pitchFamily="34" charset="0"/>
                <a:ea typeface="Consolas" pitchFamily="34" charset="-122"/>
                <a:cs typeface="Consolas" pitchFamily="34" charset="-120"/>
              </a:rPr>
              <a:t>interrupt_on</a:t>
            </a:r>
            <a:r>
              <a:rPr lang="en-US" sz="950" dirty="0">
                <a:solidFill>
                  <a:srgbClr val="3C3939"/>
                </a:solidFill>
                <a:latin typeface="Roboto" pitchFamily="34" charset="0"/>
                <a:ea typeface="Roboto" pitchFamily="34" charset="-122"/>
                <a:cs typeface="Roboto" pitchFamily="34" charset="-120"/>
              </a:rPr>
              <a:t> parameter. Failing to do so means your agent will run autonomously without necessary pauses for human review or external state management, leading to unexpected behavior or missed intervention points.</a:t>
            </a:r>
            <a:endParaRPr lang="en-US" sz="950" dirty="0"/>
          </a:p>
        </p:txBody>
      </p:sp>
      <p:sp>
        <p:nvSpPr>
          <p:cNvPr id="16" name="Text 14"/>
          <p:cNvSpPr/>
          <p:nvPr/>
        </p:nvSpPr>
        <p:spPr>
          <a:xfrm>
            <a:off x="768191" y="5840611"/>
            <a:ext cx="2642830" cy="195024"/>
          </a:xfrm>
          <a:prstGeom prst="rect">
            <a:avLst/>
          </a:prstGeom>
          <a:noFill/>
          <a:ln/>
        </p:spPr>
        <p:txBody>
          <a:bodyPr wrap="none" lIns="0" tIns="0" rIns="0" bIns="0" rtlCol="0" anchor="t"/>
          <a:lstStyle/>
          <a:p>
            <a:pPr marL="0" indent="0" algn="l">
              <a:lnSpc>
                <a:spcPts val="1500"/>
              </a:lnSpc>
              <a:buNone/>
            </a:pPr>
            <a:r>
              <a:rPr lang="en-US" sz="1200" dirty="0">
                <a:solidFill>
                  <a:srgbClr val="000000"/>
                </a:solidFill>
                <a:latin typeface="Raleway" pitchFamily="34" charset="0"/>
                <a:ea typeface="Raleway" pitchFamily="34" charset="-122"/>
                <a:cs typeface="Raleway" pitchFamily="34" charset="-120"/>
              </a:rPr>
              <a:t>❌</a:t>
            </a:r>
            <a:r>
              <a:rPr lang="en-US" sz="1200" dirty="0">
                <a:solidFill>
                  <a:srgbClr val="1B1B27"/>
                </a:solidFill>
                <a:latin typeface="Raleway" pitchFamily="34" charset="0"/>
                <a:ea typeface="Raleway" pitchFamily="34" charset="-122"/>
                <a:cs typeface="Raleway" pitchFamily="34" charset="-120"/>
              </a:rPr>
              <a:t> Incorrect: Uncontrolled Execution</a:t>
            </a:r>
            <a:endParaRPr lang="en-US" sz="1200" dirty="0"/>
          </a:p>
        </p:txBody>
      </p:sp>
      <p:sp>
        <p:nvSpPr>
          <p:cNvPr id="17" name="Shape 15"/>
          <p:cNvSpPr/>
          <p:nvPr/>
        </p:nvSpPr>
        <p:spPr>
          <a:xfrm>
            <a:off x="768191" y="6176010"/>
            <a:ext cx="6394728" cy="1385888"/>
          </a:xfrm>
          <a:prstGeom prst="roundRect">
            <a:avLst>
              <a:gd name="adj" fmla="val 3784"/>
            </a:avLst>
          </a:prstGeom>
          <a:solidFill>
            <a:srgbClr val="F2F2F2"/>
          </a:solidFill>
          <a:ln/>
        </p:spPr>
        <p:txBody>
          <a:bodyPr/>
          <a:lstStyle/>
          <a:p>
            <a:endParaRPr lang="en-US"/>
          </a:p>
        </p:txBody>
      </p:sp>
      <p:sp>
        <p:nvSpPr>
          <p:cNvPr id="18" name="Shape 16"/>
          <p:cNvSpPr/>
          <p:nvPr/>
        </p:nvSpPr>
        <p:spPr>
          <a:xfrm>
            <a:off x="762000" y="6176010"/>
            <a:ext cx="6407110" cy="1385888"/>
          </a:xfrm>
          <a:prstGeom prst="roundRect">
            <a:avLst>
              <a:gd name="adj" fmla="val 1351"/>
            </a:avLst>
          </a:prstGeom>
          <a:solidFill>
            <a:srgbClr val="F2F2F2"/>
          </a:solidFill>
          <a:ln/>
        </p:spPr>
        <p:txBody>
          <a:bodyPr/>
          <a:lstStyle/>
          <a:p>
            <a:endParaRPr lang="en-US"/>
          </a:p>
        </p:txBody>
      </p:sp>
      <p:sp>
        <p:nvSpPr>
          <p:cNvPr id="19" name="Text 17"/>
          <p:cNvSpPr/>
          <p:nvPr/>
        </p:nvSpPr>
        <p:spPr>
          <a:xfrm>
            <a:off x="886778" y="6269593"/>
            <a:ext cx="6157555" cy="1198721"/>
          </a:xfrm>
          <a:prstGeom prst="rect">
            <a:avLst/>
          </a:prstGeom>
          <a:noFill/>
          <a:ln/>
        </p:spPr>
        <p:txBody>
          <a:bodyPr wrap="square" lIns="0" tIns="0" rIns="0" bIns="0" rtlCol="0" anchor="t"/>
          <a:lstStyle/>
          <a:p>
            <a:pPr marL="0" indent="0" algn="l">
              <a:lnSpc>
                <a:spcPts val="1550"/>
              </a:lnSpc>
              <a:buNone/>
            </a:pPr>
            <a:r>
              <a:rPr lang="en-US" sz="950" dirty="0">
                <a:solidFill>
                  <a:srgbClr val="3C3939"/>
                </a:solidFill>
                <a:highlight>
                  <a:srgbClr val="F2F2F2"/>
                </a:highlight>
                <a:latin typeface="Consolas" pitchFamily="34" charset="0"/>
                <a:ea typeface="Consolas" pitchFamily="34" charset="-122"/>
                <a:cs typeface="Consolas" pitchFamily="34" charset="-120"/>
              </a:rPr>
              <a:t># Agent runs without interruptionagent_workflow = AgentState(    agent=agent,    # interrupt_on=['__end__'] would be default,    # preventing mid-step intervention)</a:t>
            </a:r>
            <a:endParaRPr lang="en-US" sz="950" dirty="0"/>
          </a:p>
        </p:txBody>
      </p:sp>
      <p:sp>
        <p:nvSpPr>
          <p:cNvPr id="20" name="Text 18"/>
          <p:cNvSpPr/>
          <p:nvPr/>
        </p:nvSpPr>
        <p:spPr>
          <a:xfrm>
            <a:off x="7475101" y="5840611"/>
            <a:ext cx="2435662" cy="195024"/>
          </a:xfrm>
          <a:prstGeom prst="rect">
            <a:avLst/>
          </a:prstGeom>
          <a:noFill/>
          <a:ln/>
        </p:spPr>
        <p:txBody>
          <a:bodyPr wrap="none" lIns="0" tIns="0" rIns="0" bIns="0" rtlCol="0" anchor="t"/>
          <a:lstStyle/>
          <a:p>
            <a:pPr marL="0" indent="0" algn="l">
              <a:lnSpc>
                <a:spcPts val="1500"/>
              </a:lnSpc>
              <a:buNone/>
            </a:pPr>
            <a:r>
              <a:rPr lang="en-US" sz="1200" dirty="0">
                <a:solidFill>
                  <a:srgbClr val="000000"/>
                </a:solidFill>
                <a:latin typeface="Raleway" pitchFamily="34" charset="0"/>
                <a:ea typeface="Raleway" pitchFamily="34" charset="-122"/>
                <a:cs typeface="Raleway" pitchFamily="34" charset="-120"/>
              </a:rPr>
              <a:t>✅</a:t>
            </a:r>
            <a:r>
              <a:rPr lang="en-US" sz="1200" dirty="0">
                <a:solidFill>
                  <a:srgbClr val="1B1B27"/>
                </a:solidFill>
                <a:latin typeface="Raleway" pitchFamily="34" charset="0"/>
                <a:ea typeface="Raleway" pitchFamily="34" charset="-122"/>
                <a:cs typeface="Raleway" pitchFamily="34" charset="-120"/>
              </a:rPr>
              <a:t> Correct: Strategic Interruptions</a:t>
            </a:r>
            <a:endParaRPr lang="en-US" sz="1200" dirty="0"/>
          </a:p>
        </p:txBody>
      </p:sp>
      <p:sp>
        <p:nvSpPr>
          <p:cNvPr id="21" name="Shape 19"/>
          <p:cNvSpPr/>
          <p:nvPr/>
        </p:nvSpPr>
        <p:spPr>
          <a:xfrm>
            <a:off x="7475101" y="6176010"/>
            <a:ext cx="6394728" cy="1186101"/>
          </a:xfrm>
          <a:prstGeom prst="roundRect">
            <a:avLst>
              <a:gd name="adj" fmla="val 4421"/>
            </a:avLst>
          </a:prstGeom>
          <a:solidFill>
            <a:srgbClr val="F2F2F2"/>
          </a:solidFill>
          <a:ln/>
        </p:spPr>
        <p:txBody>
          <a:bodyPr/>
          <a:lstStyle/>
          <a:p>
            <a:endParaRPr lang="en-US"/>
          </a:p>
        </p:txBody>
      </p:sp>
      <p:sp>
        <p:nvSpPr>
          <p:cNvPr id="22" name="Shape 20"/>
          <p:cNvSpPr/>
          <p:nvPr/>
        </p:nvSpPr>
        <p:spPr>
          <a:xfrm>
            <a:off x="7468910" y="6176010"/>
            <a:ext cx="6407110" cy="1186101"/>
          </a:xfrm>
          <a:prstGeom prst="roundRect">
            <a:avLst>
              <a:gd name="adj" fmla="val 1579"/>
            </a:avLst>
          </a:prstGeom>
          <a:solidFill>
            <a:srgbClr val="F2F2F2"/>
          </a:solidFill>
          <a:ln/>
        </p:spPr>
        <p:txBody>
          <a:bodyPr/>
          <a:lstStyle/>
          <a:p>
            <a:endParaRPr lang="en-US"/>
          </a:p>
        </p:txBody>
      </p:sp>
      <p:sp>
        <p:nvSpPr>
          <p:cNvPr id="23" name="Text 21"/>
          <p:cNvSpPr/>
          <p:nvPr/>
        </p:nvSpPr>
        <p:spPr>
          <a:xfrm>
            <a:off x="7593687" y="6269593"/>
            <a:ext cx="6157555" cy="998934"/>
          </a:xfrm>
          <a:prstGeom prst="rect">
            <a:avLst/>
          </a:prstGeom>
          <a:noFill/>
          <a:ln/>
        </p:spPr>
        <p:txBody>
          <a:bodyPr wrap="square" lIns="0" tIns="0" rIns="0" bIns="0" rtlCol="0" anchor="t"/>
          <a:lstStyle/>
          <a:p>
            <a:pPr marL="0" indent="0" algn="l">
              <a:lnSpc>
                <a:spcPts val="1550"/>
              </a:lnSpc>
              <a:buNone/>
            </a:pPr>
            <a:r>
              <a:rPr lang="en-US" sz="950" dirty="0">
                <a:solidFill>
                  <a:srgbClr val="3C3939"/>
                </a:solidFill>
                <a:highlight>
                  <a:srgbClr val="F2F2F2"/>
                </a:highlight>
                <a:latin typeface="Consolas" pitchFamily="34" charset="0"/>
                <a:ea typeface="Consolas" pitchFamily="34" charset="-122"/>
                <a:cs typeface="Consolas" pitchFamily="34" charset="-120"/>
              </a:rPr>
              <a:t># Interrupt at specific steps or tool callsagent_workflow = AgentState(    agent=agent,    interrupt_on=['weather_tool_call', 'final_answer_step'])</a:t>
            </a:r>
            <a:endParaRPr lang="en-US" sz="950" dirty="0"/>
          </a:p>
        </p:txBody>
      </p:sp>
      <p:pic>
        <p:nvPicPr>
          <p:cNvPr id="24" name="Picture 23">
            <a:extLst>
              <a:ext uri="{FF2B5EF4-FFF2-40B4-BE49-F238E27FC236}">
                <a16:creationId xmlns:a16="http://schemas.microsoft.com/office/drawing/2014/main" id="{CDF78F0C-76EA-3B38-5C1E-C9EEDF19B8E3}"/>
              </a:ext>
            </a:extLst>
          </p:cNvPr>
          <p:cNvPicPr>
            <a:picLocks noChangeAspect="1"/>
          </p:cNvPicPr>
          <p:nvPr/>
        </p:nvPicPr>
        <p:blipFill>
          <a:blip r:embed="rId3"/>
          <a:stretch>
            <a:fillRect/>
          </a:stretch>
        </p:blipFill>
        <p:spPr>
          <a:xfrm>
            <a:off x="0" y="-7856"/>
            <a:ext cx="14630400" cy="824531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7956" y="545544"/>
            <a:ext cx="3655219" cy="400169"/>
          </a:xfrm>
          <a:prstGeom prst="rect">
            <a:avLst/>
          </a:prstGeom>
          <a:noFill/>
          <a:ln/>
        </p:spPr>
        <p:txBody>
          <a:bodyPr wrap="none" lIns="0" tIns="0" rIns="0" bIns="0" rtlCol="0" anchor="t"/>
          <a:lstStyle/>
          <a:p>
            <a:pPr marL="0" indent="0" algn="l">
              <a:lnSpc>
                <a:spcPts val="3150"/>
              </a:lnSpc>
              <a:buNone/>
            </a:pPr>
            <a:r>
              <a:rPr lang="en-US" sz="2500" dirty="0">
                <a:solidFill>
                  <a:srgbClr val="1B1B27"/>
                </a:solidFill>
                <a:latin typeface="Raleway" pitchFamily="34" charset="0"/>
                <a:ea typeface="Raleway" pitchFamily="34" charset="-122"/>
                <a:cs typeface="Raleway" pitchFamily="34" charset="-120"/>
              </a:rPr>
              <a:t>More Gotchas We Found</a:t>
            </a:r>
            <a:endParaRPr lang="en-US" sz="2500" dirty="0"/>
          </a:p>
        </p:txBody>
      </p:sp>
      <p:sp>
        <p:nvSpPr>
          <p:cNvPr id="3" name="Text 1"/>
          <p:cNvSpPr/>
          <p:nvPr/>
        </p:nvSpPr>
        <p:spPr>
          <a:xfrm>
            <a:off x="787956" y="1137761"/>
            <a:ext cx="4222671" cy="320040"/>
          </a:xfrm>
          <a:prstGeom prst="rect">
            <a:avLst/>
          </a:prstGeom>
          <a:noFill/>
          <a:ln/>
        </p:spPr>
        <p:txBody>
          <a:bodyPr wrap="none" lIns="0" tIns="0" rIns="0" bIns="0" rtlCol="0" anchor="t"/>
          <a:lstStyle/>
          <a:p>
            <a:pPr marL="0" indent="0" algn="l">
              <a:lnSpc>
                <a:spcPts val="2500"/>
              </a:lnSpc>
              <a:buNone/>
            </a:pPr>
            <a:r>
              <a:rPr lang="en-US" sz="2000" dirty="0">
                <a:solidFill>
                  <a:srgbClr val="1B1B27"/>
                </a:solidFill>
                <a:latin typeface="Raleway" pitchFamily="34" charset="0"/>
                <a:ea typeface="Raleway" pitchFamily="34" charset="-122"/>
                <a:cs typeface="Raleway" pitchFamily="34" charset="-120"/>
              </a:rPr>
              <a:t>The Final Two Critical Requirements</a:t>
            </a:r>
            <a:endParaRPr lang="en-US" sz="2000" dirty="0"/>
          </a:p>
        </p:txBody>
      </p:sp>
      <p:sp>
        <p:nvSpPr>
          <p:cNvPr id="4" name="Text 2"/>
          <p:cNvSpPr/>
          <p:nvPr/>
        </p:nvSpPr>
        <p:spPr>
          <a:xfrm>
            <a:off x="787956" y="1649849"/>
            <a:ext cx="3754755" cy="240030"/>
          </a:xfrm>
          <a:prstGeom prst="rect">
            <a:avLst/>
          </a:prstGeom>
          <a:noFill/>
          <a:ln/>
        </p:spPr>
        <p:txBody>
          <a:bodyPr wrap="none" lIns="0" tIns="0" rIns="0" bIns="0" rtlCol="0" anchor="t"/>
          <a:lstStyle/>
          <a:p>
            <a:pPr marL="0" indent="0" algn="l">
              <a:lnSpc>
                <a:spcPts val="1850"/>
              </a:lnSpc>
              <a:buNone/>
            </a:pPr>
            <a:r>
              <a:rPr lang="en-US" sz="1500" dirty="0">
                <a:solidFill>
                  <a:srgbClr val="1B1B27"/>
                </a:solidFill>
                <a:latin typeface="Raleway" pitchFamily="34" charset="0"/>
                <a:ea typeface="Raleway" pitchFamily="34" charset="-122"/>
                <a:cs typeface="Raleway" pitchFamily="34" charset="-120"/>
              </a:rPr>
              <a:t>The Right `model` for Summarization Tasks</a:t>
            </a:r>
            <a:endParaRPr lang="en-US" sz="1500" dirty="0"/>
          </a:p>
        </p:txBody>
      </p:sp>
      <p:sp>
        <p:nvSpPr>
          <p:cNvPr id="5" name="Text 3"/>
          <p:cNvSpPr/>
          <p:nvPr/>
        </p:nvSpPr>
        <p:spPr>
          <a:xfrm>
            <a:off x="787956" y="2081927"/>
            <a:ext cx="13054489" cy="409813"/>
          </a:xfrm>
          <a:prstGeom prst="rect">
            <a:avLst/>
          </a:prstGeom>
          <a:noFill/>
          <a:ln/>
        </p:spPr>
        <p:txBody>
          <a:bodyPr wrap="square" lIns="0" tIns="0" rIns="0" bIns="0" rtlCol="0" anchor="t"/>
          <a:lstStyle/>
          <a:p>
            <a:pPr marL="0" indent="0" algn="l">
              <a:lnSpc>
                <a:spcPts val="1600"/>
              </a:lnSpc>
              <a:buNone/>
            </a:pPr>
            <a:r>
              <a:rPr lang="en-US" sz="1000" dirty="0">
                <a:solidFill>
                  <a:srgbClr val="3C3939"/>
                </a:solidFill>
                <a:latin typeface="Roboto" pitchFamily="34" charset="0"/>
                <a:ea typeface="Roboto" pitchFamily="34" charset="-122"/>
                <a:cs typeface="Roboto" pitchFamily="34" charset="-120"/>
              </a:rPr>
              <a:t>Using an inappropriate LLM for summarization (e.g., a simple chat model not optimized for long context windows or specific summarization tasks) can lead to truncated, generic, or inaccurate summaries. Always specify a model that's suited for the summarization context and expected output length.</a:t>
            </a:r>
            <a:endParaRPr lang="en-US" sz="1000" dirty="0"/>
          </a:p>
        </p:txBody>
      </p:sp>
      <p:sp>
        <p:nvSpPr>
          <p:cNvPr id="6" name="Text 4"/>
          <p:cNvSpPr/>
          <p:nvPr/>
        </p:nvSpPr>
        <p:spPr>
          <a:xfrm>
            <a:off x="787956" y="2763798"/>
            <a:ext cx="3826669" cy="200025"/>
          </a:xfrm>
          <a:prstGeom prst="rect">
            <a:avLst/>
          </a:prstGeom>
          <a:noFill/>
          <a:ln/>
        </p:spPr>
        <p:txBody>
          <a:bodyPr wrap="none" lIns="0" tIns="0" rIns="0" bIns="0" rtlCol="0" anchor="t"/>
          <a:lstStyle/>
          <a:p>
            <a:pPr marL="0" indent="0" algn="l">
              <a:lnSpc>
                <a:spcPts val="1550"/>
              </a:lnSpc>
              <a:buNone/>
            </a:pPr>
            <a:r>
              <a:rPr lang="en-US" sz="1250" dirty="0">
                <a:solidFill>
                  <a:srgbClr val="000000"/>
                </a:solidFill>
                <a:latin typeface="Raleway" pitchFamily="34" charset="0"/>
                <a:ea typeface="Raleway" pitchFamily="34" charset="-122"/>
                <a:cs typeface="Raleway" pitchFamily="34" charset="-120"/>
              </a:rPr>
              <a:t>❌</a:t>
            </a:r>
            <a:r>
              <a:rPr lang="en-US" sz="1250" dirty="0">
                <a:solidFill>
                  <a:srgbClr val="1B1B27"/>
                </a:solidFill>
                <a:latin typeface="Raleway" pitchFamily="34" charset="0"/>
                <a:ea typeface="Raleway" pitchFamily="34" charset="-122"/>
                <a:cs typeface="Raleway" pitchFamily="34" charset="-120"/>
              </a:rPr>
              <a:t> Incorrect: General Chat Model for Summarization</a:t>
            </a:r>
            <a:endParaRPr lang="en-US" sz="1250" dirty="0"/>
          </a:p>
        </p:txBody>
      </p:sp>
      <p:sp>
        <p:nvSpPr>
          <p:cNvPr id="7" name="Shape 5"/>
          <p:cNvSpPr/>
          <p:nvPr/>
        </p:nvSpPr>
        <p:spPr>
          <a:xfrm>
            <a:off x="787956" y="3107888"/>
            <a:ext cx="6371034" cy="1011555"/>
          </a:xfrm>
          <a:prstGeom prst="roundRect">
            <a:avLst>
              <a:gd name="adj" fmla="val 5317"/>
            </a:avLst>
          </a:prstGeom>
          <a:solidFill>
            <a:srgbClr val="F2F2F2"/>
          </a:solidFill>
          <a:ln/>
        </p:spPr>
        <p:txBody>
          <a:bodyPr/>
          <a:lstStyle/>
          <a:p>
            <a:endParaRPr lang="en-US"/>
          </a:p>
        </p:txBody>
      </p:sp>
      <p:sp>
        <p:nvSpPr>
          <p:cNvPr id="8" name="Shape 6"/>
          <p:cNvSpPr/>
          <p:nvPr/>
        </p:nvSpPr>
        <p:spPr>
          <a:xfrm>
            <a:off x="781645" y="3107888"/>
            <a:ext cx="6383655" cy="1011555"/>
          </a:xfrm>
          <a:prstGeom prst="roundRect">
            <a:avLst>
              <a:gd name="adj" fmla="val 1899"/>
            </a:avLst>
          </a:prstGeom>
          <a:solidFill>
            <a:srgbClr val="F2F2F2"/>
          </a:solidFill>
          <a:ln/>
        </p:spPr>
        <p:txBody>
          <a:bodyPr/>
          <a:lstStyle/>
          <a:p>
            <a:endParaRPr lang="en-US"/>
          </a:p>
        </p:txBody>
      </p:sp>
      <p:sp>
        <p:nvSpPr>
          <p:cNvPr id="9" name="Text 7"/>
          <p:cNvSpPr/>
          <p:nvPr/>
        </p:nvSpPr>
        <p:spPr>
          <a:xfrm>
            <a:off x="909638" y="3203853"/>
            <a:ext cx="6127671" cy="819626"/>
          </a:xfrm>
          <a:prstGeom prst="rect">
            <a:avLst/>
          </a:prstGeom>
          <a:noFill/>
          <a:ln/>
        </p:spPr>
        <p:txBody>
          <a:bodyPr wrap="square" lIns="0" tIns="0" rIns="0" bIns="0" rtlCol="0" anchor="t"/>
          <a:lstStyle/>
          <a:p>
            <a:pPr marL="0" indent="0" algn="l">
              <a:lnSpc>
                <a:spcPts val="1600"/>
              </a:lnSpc>
              <a:buNone/>
            </a:pPr>
            <a:r>
              <a:rPr lang="en-US" sz="1000" dirty="0">
                <a:solidFill>
                  <a:srgbClr val="3C3939"/>
                </a:solidFill>
                <a:highlight>
                  <a:srgbClr val="F2F2F2"/>
                </a:highlight>
                <a:latin typeface="Consolas" pitchFamily="34" charset="0"/>
                <a:ea typeface="Consolas" pitchFamily="34" charset="-122"/>
                <a:cs typeface="Consolas" pitchFamily="34" charset="-120"/>
              </a:rPr>
              <a:t># Using a general model for summarizationsummarizer = ChatOpenAI(model_name="gpt-3.5-turbo")# This may struggle with long texts or specialized summarization</a:t>
            </a:r>
            <a:endParaRPr lang="en-US" sz="1000" dirty="0"/>
          </a:p>
        </p:txBody>
      </p:sp>
      <p:sp>
        <p:nvSpPr>
          <p:cNvPr id="10" name="Text 8"/>
          <p:cNvSpPr/>
          <p:nvPr/>
        </p:nvSpPr>
        <p:spPr>
          <a:xfrm>
            <a:off x="7479030" y="2763798"/>
            <a:ext cx="3369469" cy="200025"/>
          </a:xfrm>
          <a:prstGeom prst="rect">
            <a:avLst/>
          </a:prstGeom>
          <a:noFill/>
          <a:ln/>
        </p:spPr>
        <p:txBody>
          <a:bodyPr wrap="none" lIns="0" tIns="0" rIns="0" bIns="0" rtlCol="0" anchor="t"/>
          <a:lstStyle/>
          <a:p>
            <a:pPr marL="0" indent="0" algn="l">
              <a:lnSpc>
                <a:spcPts val="1550"/>
              </a:lnSpc>
              <a:buNone/>
            </a:pPr>
            <a:r>
              <a:rPr lang="en-US" sz="1250" dirty="0">
                <a:solidFill>
                  <a:srgbClr val="000000"/>
                </a:solidFill>
                <a:latin typeface="Raleway" pitchFamily="34" charset="0"/>
                <a:ea typeface="Raleway" pitchFamily="34" charset="-122"/>
                <a:cs typeface="Raleway" pitchFamily="34" charset="-120"/>
              </a:rPr>
              <a:t>✅</a:t>
            </a:r>
            <a:r>
              <a:rPr lang="en-US" sz="1250" dirty="0">
                <a:solidFill>
                  <a:srgbClr val="1B1B27"/>
                </a:solidFill>
                <a:latin typeface="Raleway" pitchFamily="34" charset="0"/>
                <a:ea typeface="Raleway" pitchFamily="34" charset="-122"/>
                <a:cs typeface="Raleway" pitchFamily="34" charset="-120"/>
              </a:rPr>
              <a:t> Correct: Specialized Summarization Model</a:t>
            </a:r>
            <a:endParaRPr lang="en-US" sz="1250" dirty="0"/>
          </a:p>
        </p:txBody>
      </p:sp>
      <p:sp>
        <p:nvSpPr>
          <p:cNvPr id="11" name="Shape 9"/>
          <p:cNvSpPr/>
          <p:nvPr/>
        </p:nvSpPr>
        <p:spPr>
          <a:xfrm>
            <a:off x="7479030" y="3107888"/>
            <a:ext cx="6371034" cy="1011555"/>
          </a:xfrm>
          <a:prstGeom prst="roundRect">
            <a:avLst>
              <a:gd name="adj" fmla="val 5317"/>
            </a:avLst>
          </a:prstGeom>
          <a:solidFill>
            <a:srgbClr val="F2F2F2"/>
          </a:solidFill>
          <a:ln/>
        </p:spPr>
        <p:txBody>
          <a:bodyPr/>
          <a:lstStyle/>
          <a:p>
            <a:endParaRPr lang="en-US"/>
          </a:p>
        </p:txBody>
      </p:sp>
      <p:sp>
        <p:nvSpPr>
          <p:cNvPr id="12" name="Shape 10"/>
          <p:cNvSpPr/>
          <p:nvPr/>
        </p:nvSpPr>
        <p:spPr>
          <a:xfrm>
            <a:off x="7472720" y="3107888"/>
            <a:ext cx="6383655" cy="1011555"/>
          </a:xfrm>
          <a:prstGeom prst="roundRect">
            <a:avLst>
              <a:gd name="adj" fmla="val 1899"/>
            </a:avLst>
          </a:prstGeom>
          <a:solidFill>
            <a:srgbClr val="F2F2F2"/>
          </a:solidFill>
          <a:ln/>
        </p:spPr>
        <p:txBody>
          <a:bodyPr/>
          <a:lstStyle/>
          <a:p>
            <a:endParaRPr lang="en-US"/>
          </a:p>
        </p:txBody>
      </p:sp>
      <p:sp>
        <p:nvSpPr>
          <p:cNvPr id="13" name="Text 11"/>
          <p:cNvSpPr/>
          <p:nvPr/>
        </p:nvSpPr>
        <p:spPr>
          <a:xfrm>
            <a:off x="7600712" y="3203853"/>
            <a:ext cx="6127671" cy="819626"/>
          </a:xfrm>
          <a:prstGeom prst="rect">
            <a:avLst/>
          </a:prstGeom>
          <a:noFill/>
          <a:ln/>
        </p:spPr>
        <p:txBody>
          <a:bodyPr wrap="square" lIns="0" tIns="0" rIns="0" bIns="0" rtlCol="0" anchor="t"/>
          <a:lstStyle/>
          <a:p>
            <a:pPr marL="0" indent="0" algn="l">
              <a:lnSpc>
                <a:spcPts val="1600"/>
              </a:lnSpc>
              <a:buNone/>
            </a:pPr>
            <a:r>
              <a:rPr lang="en-US" sz="1000" dirty="0">
                <a:solidFill>
                  <a:srgbClr val="3C3939"/>
                </a:solidFill>
                <a:highlight>
                  <a:srgbClr val="F2F2F2"/>
                </a:highlight>
                <a:latin typeface="Consolas" pitchFamily="34" charset="0"/>
                <a:ea typeface="Consolas" pitchFamily="34" charset="-122"/>
                <a:cs typeface="Consolas" pitchFamily="34" charset="-120"/>
              </a:rPr>
              <a:t># Using a model optimized for summarizationsummarizer = ChatOpenAI(model_name="gpt-4-turbo-preview") # Or specific summarization APIs if available# This handles longer contexts and provides better summaries</a:t>
            </a:r>
            <a:endParaRPr lang="en-US" sz="1000" dirty="0"/>
          </a:p>
        </p:txBody>
      </p:sp>
      <p:sp>
        <p:nvSpPr>
          <p:cNvPr id="14" name="Text 12"/>
          <p:cNvSpPr/>
          <p:nvPr/>
        </p:nvSpPr>
        <p:spPr>
          <a:xfrm>
            <a:off x="787956" y="4455557"/>
            <a:ext cx="4142065" cy="240030"/>
          </a:xfrm>
          <a:prstGeom prst="rect">
            <a:avLst/>
          </a:prstGeom>
          <a:noFill/>
          <a:ln/>
        </p:spPr>
        <p:txBody>
          <a:bodyPr wrap="none" lIns="0" tIns="0" rIns="0" bIns="0" rtlCol="0" anchor="t"/>
          <a:lstStyle/>
          <a:p>
            <a:pPr marL="0" indent="0" algn="l">
              <a:lnSpc>
                <a:spcPts val="1850"/>
              </a:lnSpc>
              <a:buNone/>
            </a:pPr>
            <a:r>
              <a:rPr lang="en-US" sz="1500" dirty="0">
                <a:solidFill>
                  <a:srgbClr val="1B1B27"/>
                </a:solidFill>
                <a:latin typeface="Raleway" pitchFamily="34" charset="0"/>
                <a:ea typeface="Raleway" pitchFamily="34" charset="-122"/>
                <a:cs typeface="Raleway" pitchFamily="34" charset="-120"/>
              </a:rPr>
              <a:t>`checkpointer` for Robust Interruption Handling</a:t>
            </a:r>
            <a:endParaRPr lang="en-US" sz="1500" dirty="0"/>
          </a:p>
        </p:txBody>
      </p:sp>
      <p:sp>
        <p:nvSpPr>
          <p:cNvPr id="15" name="Text 13"/>
          <p:cNvSpPr/>
          <p:nvPr/>
        </p:nvSpPr>
        <p:spPr>
          <a:xfrm>
            <a:off x="787956" y="4887635"/>
            <a:ext cx="13054489" cy="409813"/>
          </a:xfrm>
          <a:prstGeom prst="rect">
            <a:avLst/>
          </a:prstGeom>
          <a:noFill/>
          <a:ln/>
        </p:spPr>
        <p:txBody>
          <a:bodyPr wrap="square" lIns="0" tIns="0" rIns="0" bIns="0" rtlCol="0" anchor="t"/>
          <a:lstStyle/>
          <a:p>
            <a:pPr marL="0" indent="0" algn="l">
              <a:lnSpc>
                <a:spcPts val="1600"/>
              </a:lnSpc>
              <a:buNone/>
            </a:pPr>
            <a:r>
              <a:rPr lang="en-US" sz="1000" dirty="0">
                <a:solidFill>
                  <a:srgbClr val="3C3939"/>
                </a:solidFill>
                <a:latin typeface="Roboto" pitchFamily="34" charset="0"/>
                <a:ea typeface="Roboto" pitchFamily="34" charset="-122"/>
                <a:cs typeface="Roboto" pitchFamily="34" charset="-120"/>
              </a:rPr>
              <a:t>The </a:t>
            </a:r>
            <a:r>
              <a:rPr lang="en-US" sz="1000" dirty="0">
                <a:solidFill>
                  <a:srgbClr val="3C3939"/>
                </a:solidFill>
                <a:highlight>
                  <a:srgbClr val="F2F2F2"/>
                </a:highlight>
                <a:latin typeface="Consolas" pitchFamily="34" charset="0"/>
                <a:ea typeface="Consolas" pitchFamily="34" charset="-122"/>
                <a:cs typeface="Consolas" pitchFamily="34" charset="-120"/>
              </a:rPr>
              <a:t>checkpointer</a:t>
            </a:r>
            <a:r>
              <a:rPr lang="en-US" sz="1000" dirty="0">
                <a:solidFill>
                  <a:srgbClr val="3C3939"/>
                </a:solidFill>
                <a:latin typeface="Roboto" pitchFamily="34" charset="0"/>
                <a:ea typeface="Roboto" pitchFamily="34" charset="-122"/>
                <a:cs typeface="Roboto" pitchFamily="34" charset="-120"/>
              </a:rPr>
              <a:t> is vital for persisting the agent's state when </a:t>
            </a:r>
            <a:r>
              <a:rPr lang="en-US" sz="1000" dirty="0">
                <a:solidFill>
                  <a:srgbClr val="3C3939"/>
                </a:solidFill>
                <a:highlight>
                  <a:srgbClr val="F2F2F2"/>
                </a:highlight>
                <a:latin typeface="Consolas" pitchFamily="34" charset="0"/>
                <a:ea typeface="Consolas" pitchFamily="34" charset="-122"/>
                <a:cs typeface="Consolas" pitchFamily="34" charset="-120"/>
              </a:rPr>
              <a:t>interrupt_on</a:t>
            </a:r>
            <a:r>
              <a:rPr lang="en-US" sz="1000" dirty="0">
                <a:solidFill>
                  <a:srgbClr val="3C3939"/>
                </a:solidFill>
                <a:latin typeface="Roboto" pitchFamily="34" charset="0"/>
                <a:ea typeface="Roboto" pitchFamily="34" charset="-122"/>
                <a:cs typeface="Roboto" pitchFamily="34" charset="-120"/>
              </a:rPr>
              <a:t> is triggered. Without it, any interruptions will cause the agent to lose its current progress, making it impossible to resume from where it left off, forcing restarts and wasting compute resources.</a:t>
            </a:r>
            <a:endParaRPr lang="en-US" sz="1000" dirty="0"/>
          </a:p>
        </p:txBody>
      </p:sp>
      <p:sp>
        <p:nvSpPr>
          <p:cNvPr id="16" name="Text 14"/>
          <p:cNvSpPr/>
          <p:nvPr/>
        </p:nvSpPr>
        <p:spPr>
          <a:xfrm>
            <a:off x="787956" y="5569506"/>
            <a:ext cx="2792135" cy="200025"/>
          </a:xfrm>
          <a:prstGeom prst="rect">
            <a:avLst/>
          </a:prstGeom>
          <a:noFill/>
          <a:ln/>
        </p:spPr>
        <p:txBody>
          <a:bodyPr wrap="none" lIns="0" tIns="0" rIns="0" bIns="0" rtlCol="0" anchor="t"/>
          <a:lstStyle/>
          <a:p>
            <a:pPr marL="0" indent="0" algn="l">
              <a:lnSpc>
                <a:spcPts val="1550"/>
              </a:lnSpc>
              <a:buNone/>
            </a:pPr>
            <a:r>
              <a:rPr lang="en-US" sz="1250" dirty="0">
                <a:solidFill>
                  <a:srgbClr val="000000"/>
                </a:solidFill>
                <a:latin typeface="Raleway" pitchFamily="34" charset="0"/>
                <a:ea typeface="Raleway" pitchFamily="34" charset="-122"/>
                <a:cs typeface="Raleway" pitchFamily="34" charset="-120"/>
              </a:rPr>
              <a:t>❌</a:t>
            </a:r>
            <a:r>
              <a:rPr lang="en-US" sz="1250" dirty="0">
                <a:solidFill>
                  <a:srgbClr val="1B1B27"/>
                </a:solidFill>
                <a:latin typeface="Raleway" pitchFamily="34" charset="0"/>
                <a:ea typeface="Raleway" pitchFamily="34" charset="-122"/>
                <a:cs typeface="Raleway" pitchFamily="34" charset="-120"/>
              </a:rPr>
              <a:t> Incorrect: Losing State on Interrupt</a:t>
            </a:r>
            <a:endParaRPr lang="en-US" sz="1250" dirty="0"/>
          </a:p>
        </p:txBody>
      </p:sp>
      <p:sp>
        <p:nvSpPr>
          <p:cNvPr id="17" name="Shape 15"/>
          <p:cNvSpPr/>
          <p:nvPr/>
        </p:nvSpPr>
        <p:spPr>
          <a:xfrm>
            <a:off x="787956" y="5913596"/>
            <a:ext cx="6371034" cy="1011555"/>
          </a:xfrm>
          <a:prstGeom prst="roundRect">
            <a:avLst>
              <a:gd name="adj" fmla="val 5317"/>
            </a:avLst>
          </a:prstGeom>
          <a:solidFill>
            <a:srgbClr val="F2F2F2"/>
          </a:solidFill>
          <a:ln/>
        </p:spPr>
        <p:txBody>
          <a:bodyPr/>
          <a:lstStyle/>
          <a:p>
            <a:endParaRPr lang="en-US"/>
          </a:p>
        </p:txBody>
      </p:sp>
      <p:sp>
        <p:nvSpPr>
          <p:cNvPr id="18" name="Shape 16"/>
          <p:cNvSpPr/>
          <p:nvPr/>
        </p:nvSpPr>
        <p:spPr>
          <a:xfrm>
            <a:off x="781645" y="5913596"/>
            <a:ext cx="6383655" cy="1011555"/>
          </a:xfrm>
          <a:prstGeom prst="roundRect">
            <a:avLst>
              <a:gd name="adj" fmla="val 1899"/>
            </a:avLst>
          </a:prstGeom>
          <a:solidFill>
            <a:srgbClr val="F2F2F2"/>
          </a:solidFill>
          <a:ln/>
        </p:spPr>
        <p:txBody>
          <a:bodyPr/>
          <a:lstStyle/>
          <a:p>
            <a:endParaRPr lang="en-US"/>
          </a:p>
        </p:txBody>
      </p:sp>
      <p:sp>
        <p:nvSpPr>
          <p:cNvPr id="19" name="Text 17"/>
          <p:cNvSpPr/>
          <p:nvPr/>
        </p:nvSpPr>
        <p:spPr>
          <a:xfrm>
            <a:off x="909638" y="6009561"/>
            <a:ext cx="6127671" cy="819626"/>
          </a:xfrm>
          <a:prstGeom prst="rect">
            <a:avLst/>
          </a:prstGeom>
          <a:noFill/>
          <a:ln/>
        </p:spPr>
        <p:txBody>
          <a:bodyPr wrap="square" lIns="0" tIns="0" rIns="0" bIns="0" rtlCol="0" anchor="t"/>
          <a:lstStyle/>
          <a:p>
            <a:pPr marL="0" indent="0" algn="l">
              <a:lnSpc>
                <a:spcPts val="1600"/>
              </a:lnSpc>
              <a:buNone/>
            </a:pPr>
            <a:r>
              <a:rPr lang="en-US" sz="1000" dirty="0">
                <a:solidFill>
                  <a:srgbClr val="3C3939"/>
                </a:solidFill>
                <a:highlight>
                  <a:srgbClr val="F2F2F2"/>
                </a:highlight>
                <a:latin typeface="Consolas" pitchFamily="34" charset="0"/>
                <a:ea typeface="Consolas" pitchFamily="34" charset="-122"/>
                <a:cs typeface="Consolas" pitchFamily="34" charset="-120"/>
              </a:rPr>
              <a:t># Agent workflow without a checkpointerrunnable = agent_workflow.compile()# Interruption will result in lost progress</a:t>
            </a:r>
            <a:endParaRPr lang="en-US" sz="1000" dirty="0"/>
          </a:p>
        </p:txBody>
      </p:sp>
      <p:sp>
        <p:nvSpPr>
          <p:cNvPr id="20" name="Text 18"/>
          <p:cNvSpPr/>
          <p:nvPr/>
        </p:nvSpPr>
        <p:spPr>
          <a:xfrm>
            <a:off x="7479030" y="5569506"/>
            <a:ext cx="3453051" cy="200025"/>
          </a:xfrm>
          <a:prstGeom prst="rect">
            <a:avLst/>
          </a:prstGeom>
          <a:noFill/>
          <a:ln/>
        </p:spPr>
        <p:txBody>
          <a:bodyPr wrap="none" lIns="0" tIns="0" rIns="0" bIns="0" rtlCol="0" anchor="t"/>
          <a:lstStyle/>
          <a:p>
            <a:pPr marL="0" indent="0" algn="l">
              <a:lnSpc>
                <a:spcPts val="1550"/>
              </a:lnSpc>
              <a:buNone/>
            </a:pPr>
            <a:r>
              <a:rPr lang="en-US" sz="1250" dirty="0">
                <a:solidFill>
                  <a:srgbClr val="000000"/>
                </a:solidFill>
                <a:latin typeface="Raleway" pitchFamily="34" charset="0"/>
                <a:ea typeface="Raleway" pitchFamily="34" charset="-122"/>
                <a:cs typeface="Raleway" pitchFamily="34" charset="-120"/>
              </a:rPr>
              <a:t>✅</a:t>
            </a:r>
            <a:r>
              <a:rPr lang="en-US" sz="1250" dirty="0">
                <a:solidFill>
                  <a:srgbClr val="1B1B27"/>
                </a:solidFill>
                <a:latin typeface="Raleway" pitchFamily="34" charset="0"/>
                <a:ea typeface="Raleway" pitchFamily="34" charset="-122"/>
                <a:cs typeface="Raleway" pitchFamily="34" charset="-120"/>
              </a:rPr>
              <a:t> Correct: Preserving State with Checkpointer</a:t>
            </a:r>
            <a:endParaRPr lang="en-US" sz="1250" dirty="0"/>
          </a:p>
        </p:txBody>
      </p:sp>
      <p:sp>
        <p:nvSpPr>
          <p:cNvPr id="21" name="Shape 19"/>
          <p:cNvSpPr/>
          <p:nvPr/>
        </p:nvSpPr>
        <p:spPr>
          <a:xfrm>
            <a:off x="7479030" y="5913596"/>
            <a:ext cx="6371034" cy="1626275"/>
          </a:xfrm>
          <a:prstGeom prst="roundRect">
            <a:avLst>
              <a:gd name="adj" fmla="val 3307"/>
            </a:avLst>
          </a:prstGeom>
          <a:solidFill>
            <a:srgbClr val="F2F2F2"/>
          </a:solidFill>
          <a:ln/>
        </p:spPr>
        <p:txBody>
          <a:bodyPr/>
          <a:lstStyle/>
          <a:p>
            <a:endParaRPr lang="en-US"/>
          </a:p>
        </p:txBody>
      </p:sp>
      <p:sp>
        <p:nvSpPr>
          <p:cNvPr id="22" name="Shape 20"/>
          <p:cNvSpPr/>
          <p:nvPr/>
        </p:nvSpPr>
        <p:spPr>
          <a:xfrm>
            <a:off x="7472720" y="5913596"/>
            <a:ext cx="6383655" cy="1626275"/>
          </a:xfrm>
          <a:prstGeom prst="roundRect">
            <a:avLst>
              <a:gd name="adj" fmla="val 1181"/>
            </a:avLst>
          </a:prstGeom>
          <a:solidFill>
            <a:srgbClr val="F2F2F2"/>
          </a:solidFill>
          <a:ln/>
        </p:spPr>
        <p:txBody>
          <a:bodyPr/>
          <a:lstStyle/>
          <a:p>
            <a:endParaRPr lang="en-US"/>
          </a:p>
        </p:txBody>
      </p:sp>
      <p:sp>
        <p:nvSpPr>
          <p:cNvPr id="23" name="Text 21"/>
          <p:cNvSpPr/>
          <p:nvPr/>
        </p:nvSpPr>
        <p:spPr>
          <a:xfrm>
            <a:off x="7600712" y="6009561"/>
            <a:ext cx="6127671" cy="1434346"/>
          </a:xfrm>
          <a:prstGeom prst="rect">
            <a:avLst/>
          </a:prstGeom>
          <a:noFill/>
          <a:ln/>
        </p:spPr>
        <p:txBody>
          <a:bodyPr wrap="square" lIns="0" tIns="0" rIns="0" bIns="0" rtlCol="0" anchor="t"/>
          <a:lstStyle/>
          <a:p>
            <a:pPr marL="0" indent="0" algn="l">
              <a:lnSpc>
                <a:spcPts val="1600"/>
              </a:lnSpc>
              <a:buNone/>
            </a:pPr>
            <a:r>
              <a:rPr lang="en-US" sz="1000" dirty="0">
                <a:solidFill>
                  <a:srgbClr val="3C3939"/>
                </a:solidFill>
                <a:highlight>
                  <a:srgbClr val="F2F2F2"/>
                </a:highlight>
                <a:latin typeface="Consolas" pitchFamily="34" charset="0"/>
                <a:ea typeface="Consolas" pitchFamily="34" charset="-122"/>
                <a:cs typeface="Consolas" pitchFamily="34" charset="-120"/>
              </a:rPr>
              <a:t># Agent workflow with an explicit checkpointerfrom langgraph.checkpoint.sqlite import SqliteSavermemory = SqliteSaver.from_conn_string(":memory:")runnable = agent_workflow.compile(checkpointer=memory)# State is saved and can be resumed after interruption</a:t>
            </a:r>
            <a:endParaRPr lang="en-US" sz="1000" dirty="0"/>
          </a:p>
        </p:txBody>
      </p:sp>
      <p:pic>
        <p:nvPicPr>
          <p:cNvPr id="24" name="Picture 23">
            <a:extLst>
              <a:ext uri="{FF2B5EF4-FFF2-40B4-BE49-F238E27FC236}">
                <a16:creationId xmlns:a16="http://schemas.microsoft.com/office/drawing/2014/main" id="{752E74F6-59BC-66D1-2069-13040F044CFF}"/>
              </a:ext>
            </a:extLst>
          </p:cNvPr>
          <p:cNvPicPr>
            <a:picLocks noChangeAspect="1"/>
          </p:cNvPicPr>
          <p:nvPr/>
        </p:nvPicPr>
        <p:blipFill>
          <a:blip r:embed="rId3"/>
          <a:stretch>
            <a:fillRect/>
          </a:stretch>
        </p:blipFill>
        <p:spPr>
          <a:xfrm>
            <a:off x="0" y="39781"/>
            <a:ext cx="14630400" cy="82217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0932" y="543758"/>
            <a:ext cx="4104084" cy="401598"/>
          </a:xfrm>
          <a:prstGeom prst="rect">
            <a:avLst/>
          </a:prstGeom>
          <a:noFill/>
          <a:ln/>
        </p:spPr>
        <p:txBody>
          <a:bodyPr wrap="none" lIns="0" tIns="0" rIns="0" bIns="0" rtlCol="0" anchor="t"/>
          <a:lstStyle/>
          <a:p>
            <a:pPr marL="0" indent="0" algn="l">
              <a:lnSpc>
                <a:spcPts val="3150"/>
              </a:lnSpc>
              <a:buNone/>
            </a:pPr>
            <a:r>
              <a:rPr lang="en-US" sz="2500" dirty="0">
                <a:solidFill>
                  <a:srgbClr val="1B1B27"/>
                </a:solidFill>
                <a:latin typeface="Raleway" pitchFamily="34" charset="0"/>
                <a:ea typeface="Raleway" pitchFamily="34" charset="-122"/>
                <a:cs typeface="Raleway" pitchFamily="34" charset="-120"/>
              </a:rPr>
              <a:t>Build Your Own Middleware</a:t>
            </a:r>
            <a:endParaRPr lang="en-US" sz="2500" dirty="0"/>
          </a:p>
        </p:txBody>
      </p:sp>
      <p:sp>
        <p:nvSpPr>
          <p:cNvPr id="3" name="Text 1"/>
          <p:cNvSpPr/>
          <p:nvPr/>
        </p:nvSpPr>
        <p:spPr>
          <a:xfrm>
            <a:off x="790932" y="1138118"/>
            <a:ext cx="4051697" cy="321231"/>
          </a:xfrm>
          <a:prstGeom prst="rect">
            <a:avLst/>
          </a:prstGeom>
          <a:noFill/>
          <a:ln/>
        </p:spPr>
        <p:txBody>
          <a:bodyPr wrap="none" lIns="0" tIns="0" rIns="0" bIns="0" rtlCol="0" anchor="t"/>
          <a:lstStyle/>
          <a:p>
            <a:pPr marL="0" indent="0" algn="l">
              <a:lnSpc>
                <a:spcPts val="2500"/>
              </a:lnSpc>
              <a:buNone/>
            </a:pPr>
            <a:r>
              <a:rPr lang="en-US" sz="2000" dirty="0">
                <a:solidFill>
                  <a:srgbClr val="1B1B27"/>
                </a:solidFill>
                <a:latin typeface="Raleway" pitchFamily="34" charset="0"/>
                <a:ea typeface="Raleway" pitchFamily="34" charset="-122"/>
                <a:cs typeface="Raleway" pitchFamily="34" charset="-120"/>
              </a:rPr>
              <a:t>It's Just Three Methods (Validated)</a:t>
            </a:r>
            <a:endParaRPr lang="en-US" sz="2000" dirty="0"/>
          </a:p>
        </p:txBody>
      </p:sp>
      <p:sp>
        <p:nvSpPr>
          <p:cNvPr id="4" name="Shape 2"/>
          <p:cNvSpPr/>
          <p:nvPr/>
        </p:nvSpPr>
        <p:spPr>
          <a:xfrm>
            <a:off x="790932" y="1652111"/>
            <a:ext cx="13048536" cy="5130403"/>
          </a:xfrm>
          <a:prstGeom prst="roundRect">
            <a:avLst>
              <a:gd name="adj" fmla="val 1052"/>
            </a:avLst>
          </a:prstGeom>
          <a:solidFill>
            <a:srgbClr val="F2F2F2"/>
          </a:solidFill>
          <a:ln/>
        </p:spPr>
        <p:txBody>
          <a:bodyPr/>
          <a:lstStyle/>
          <a:p>
            <a:endParaRPr lang="en-US"/>
          </a:p>
        </p:txBody>
      </p:sp>
      <p:sp>
        <p:nvSpPr>
          <p:cNvPr id="5" name="Shape 3"/>
          <p:cNvSpPr/>
          <p:nvPr/>
        </p:nvSpPr>
        <p:spPr>
          <a:xfrm>
            <a:off x="784622" y="1652111"/>
            <a:ext cx="13061156" cy="5130403"/>
          </a:xfrm>
          <a:prstGeom prst="roundRect">
            <a:avLst>
              <a:gd name="adj" fmla="val 376"/>
            </a:avLst>
          </a:prstGeom>
          <a:solidFill>
            <a:srgbClr val="F2F2F2"/>
          </a:solidFill>
          <a:ln/>
        </p:spPr>
        <p:txBody>
          <a:bodyPr/>
          <a:lstStyle/>
          <a:p>
            <a:endParaRPr lang="en-US"/>
          </a:p>
        </p:txBody>
      </p:sp>
      <p:sp>
        <p:nvSpPr>
          <p:cNvPr id="6" name="Text 4"/>
          <p:cNvSpPr/>
          <p:nvPr/>
        </p:nvSpPr>
        <p:spPr>
          <a:xfrm>
            <a:off x="913090" y="1748433"/>
            <a:ext cx="12804219" cy="4937760"/>
          </a:xfrm>
          <a:prstGeom prst="rect">
            <a:avLst/>
          </a:prstGeom>
          <a:noFill/>
          <a:ln/>
        </p:spPr>
        <p:txBody>
          <a:bodyPr wrap="square" lIns="0" tIns="0" rIns="0" bIns="0" rtlCol="0" anchor="t"/>
          <a:lstStyle/>
          <a:p>
            <a:pPr marL="0" indent="0" algn="l">
              <a:lnSpc>
                <a:spcPts val="1600"/>
              </a:lnSpc>
              <a:buNone/>
            </a:pPr>
            <a:r>
              <a:rPr lang="en-US" sz="1000" dirty="0">
                <a:solidFill>
                  <a:srgbClr val="3C3939"/>
                </a:solidFill>
                <a:highlight>
                  <a:srgbClr val="F2F2F2"/>
                </a:highlight>
                <a:latin typeface="Consolas" pitchFamily="34" charset="0"/>
                <a:ea typeface="Consolas" pitchFamily="34" charset="-122"/>
                <a:cs typeface="Consolas" pitchFamily="34" charset="-120"/>
              </a:rPr>
              <a:t>import timefrom typing import Any, Dictfrom langchain.agents.middleware import AgentMiddleware, AgentState, ModelRequestclass LoggingMiddleware(AgentMiddleware):    """Custom middleware for comprehensive logging"""        def before_model(self, state: AgentState) -&gt; Dict[str, Any] | None:        # Log pre-model state        print(f"Messages count: {len(state['messages'])}")        return None  # Return None to make no change        def modify_model_request(self, request: ModelRequest, state: AgentState) -&gt; ModelRequest:        # Add monitoring metadata        meta = getattr(request, "metadata", {}) or {}        meta["timestamp"] = time.time()        setattr(request, "metadata", meta)        return request        def after_model(self, state: AgentState) -&gt; Dict[str, Any] | None:        # Log model response        last_message = state['messages'][-1]        print(f"Model response: {getattr(last_message, 'content', '')[:100]}...")        return None</a:t>
            </a:r>
            <a:endParaRPr lang="en-US" sz="1000" dirty="0"/>
          </a:p>
        </p:txBody>
      </p:sp>
      <p:sp>
        <p:nvSpPr>
          <p:cNvPr id="7" name="Text 5"/>
          <p:cNvSpPr/>
          <p:nvPr/>
        </p:nvSpPr>
        <p:spPr>
          <a:xfrm>
            <a:off x="790932" y="6927056"/>
            <a:ext cx="13048536" cy="205740"/>
          </a:xfrm>
          <a:prstGeom prst="rect">
            <a:avLst/>
          </a:prstGeom>
          <a:noFill/>
          <a:ln/>
        </p:spPr>
        <p:txBody>
          <a:bodyPr wrap="none" lIns="0" tIns="0" rIns="0" bIns="0" rtlCol="0" anchor="t"/>
          <a:lstStyle/>
          <a:p>
            <a:pPr marL="0" indent="0" algn="l">
              <a:lnSpc>
                <a:spcPts val="1600"/>
              </a:lnSpc>
              <a:buNone/>
            </a:pPr>
            <a:r>
              <a:rPr lang="en-US" sz="1000" b="1" dirty="0">
                <a:solidFill>
                  <a:srgbClr val="3C3939"/>
                </a:solidFill>
                <a:latin typeface="Roboto" pitchFamily="34" charset="0"/>
                <a:ea typeface="Roboto" pitchFamily="34" charset="-122"/>
                <a:cs typeface="Roboto" pitchFamily="34" charset="-120"/>
              </a:rPr>
              <a:t>Your middleware, your rules.</a:t>
            </a:r>
            <a:endParaRPr lang="en-US" sz="1000" dirty="0"/>
          </a:p>
        </p:txBody>
      </p:sp>
      <p:sp>
        <p:nvSpPr>
          <p:cNvPr id="8" name="Text 6"/>
          <p:cNvSpPr/>
          <p:nvPr/>
        </p:nvSpPr>
        <p:spPr>
          <a:xfrm>
            <a:off x="790932" y="7277338"/>
            <a:ext cx="13048536" cy="411480"/>
          </a:xfrm>
          <a:prstGeom prst="rect">
            <a:avLst/>
          </a:prstGeom>
          <a:noFill/>
          <a:ln/>
        </p:spPr>
        <p:txBody>
          <a:bodyPr wrap="square" lIns="0" tIns="0" rIns="0" bIns="0" rtlCol="0" anchor="t"/>
          <a:lstStyle/>
          <a:p>
            <a:pPr marL="0" indent="0" algn="l">
              <a:lnSpc>
                <a:spcPts val="1600"/>
              </a:lnSpc>
              <a:buNone/>
            </a:pPr>
            <a:r>
              <a:rPr lang="en-US" sz="1000" dirty="0">
                <a:solidFill>
                  <a:srgbClr val="3C3939"/>
                </a:solidFill>
                <a:latin typeface="Roboto" pitchFamily="34" charset="0"/>
                <a:ea typeface="Roboto" pitchFamily="34" charset="-122"/>
                <a:cs typeface="Roboto" pitchFamily="34" charset="-120"/>
              </a:rPr>
              <a:t>Creating custom middleware is straightforward - inherit from AgentMiddleware and implement the three methods you need. Return None when you don't want to modify state, or return a dictionary with changes when you do. This logging middleware demonstrates the pattern perfectly.</a:t>
            </a:r>
            <a:endParaRPr lang="en-US" sz="1000" dirty="0"/>
          </a:p>
        </p:txBody>
      </p:sp>
      <p:pic>
        <p:nvPicPr>
          <p:cNvPr id="9" name="Picture 8">
            <a:extLst>
              <a:ext uri="{FF2B5EF4-FFF2-40B4-BE49-F238E27FC236}">
                <a16:creationId xmlns:a16="http://schemas.microsoft.com/office/drawing/2014/main" id="{06FAF6AE-AAA1-243E-2C85-A2738C203969}"/>
              </a:ext>
            </a:extLst>
          </p:cNvPr>
          <p:cNvPicPr>
            <a:picLocks noChangeAspect="1"/>
          </p:cNvPicPr>
          <p:nvPr/>
        </p:nvPicPr>
        <p:blipFill>
          <a:blip r:embed="rId3"/>
          <a:stretch>
            <a:fillRect/>
          </a:stretch>
        </p:blipFill>
        <p:spPr>
          <a:xfrm>
            <a:off x="0" y="0"/>
            <a:ext cx="14630400" cy="82359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36238"/>
            <a:ext cx="3473291" cy="434102"/>
          </a:xfrm>
          <a:prstGeom prst="rect">
            <a:avLst/>
          </a:prstGeom>
          <a:noFill/>
          <a:ln/>
        </p:spPr>
        <p:txBody>
          <a:bodyPr wrap="none" lIns="0" tIns="0" rIns="0" bIns="0" rtlCol="0" anchor="t"/>
          <a:lstStyle/>
          <a:p>
            <a:pPr marL="0" indent="0" algn="l">
              <a:lnSpc>
                <a:spcPts val="3400"/>
              </a:lnSpc>
              <a:buNone/>
            </a:pPr>
            <a:r>
              <a:rPr lang="en-US" sz="2700" dirty="0">
                <a:solidFill>
                  <a:srgbClr val="2E3C4E"/>
                </a:solidFill>
                <a:latin typeface="Host Grotesk Medium" pitchFamily="34" charset="0"/>
                <a:ea typeface="Host Grotesk Medium" pitchFamily="34" charset="-122"/>
                <a:cs typeface="Host Grotesk Medium" pitchFamily="34" charset="-120"/>
              </a:rPr>
              <a:t>AIMUG.ORG / YouTube  – Catch up on last months talks</a:t>
            </a:r>
            <a:endParaRPr lang="en-US" sz="2700" dirty="0"/>
          </a:p>
        </p:txBody>
      </p:sp>
      <p:sp>
        <p:nvSpPr>
          <p:cNvPr id="3" name="Shape 1"/>
          <p:cNvSpPr/>
          <p:nvPr/>
        </p:nvSpPr>
        <p:spPr>
          <a:xfrm>
            <a:off x="793790" y="2134910"/>
            <a:ext cx="7020997" cy="872371"/>
          </a:xfrm>
          <a:prstGeom prst="roundRect">
            <a:avLst>
              <a:gd name="adj" fmla="val 6689"/>
            </a:avLst>
          </a:prstGeom>
          <a:solidFill>
            <a:srgbClr val="FAF9F5"/>
          </a:solidFill>
          <a:ln w="15240">
            <a:solidFill>
              <a:srgbClr val="BFD3D8"/>
            </a:solidFill>
            <a:prstDash val="solid"/>
          </a:ln>
        </p:spPr>
        <p:txBody>
          <a:bodyPr/>
          <a:lstStyle/>
          <a:p>
            <a:endParaRPr lang="en-US"/>
          </a:p>
        </p:txBody>
      </p:sp>
      <p:sp>
        <p:nvSpPr>
          <p:cNvPr id="4" name="Shape 2"/>
          <p:cNvSpPr/>
          <p:nvPr/>
        </p:nvSpPr>
        <p:spPr>
          <a:xfrm>
            <a:off x="809030" y="2150150"/>
            <a:ext cx="555665" cy="841891"/>
          </a:xfrm>
          <a:prstGeom prst="roundRect">
            <a:avLst>
              <a:gd name="adj" fmla="val 7210"/>
            </a:avLst>
          </a:prstGeom>
          <a:solidFill>
            <a:srgbClr val="D9EDF2"/>
          </a:solidFill>
          <a:ln/>
        </p:spPr>
        <p:txBody>
          <a:bodyPr/>
          <a:lstStyle/>
          <a:p>
            <a:endParaRPr lang="en-US"/>
          </a:p>
        </p:txBody>
      </p:sp>
      <p:sp>
        <p:nvSpPr>
          <p:cNvPr id="5" name="Text 3"/>
          <p:cNvSpPr/>
          <p:nvPr/>
        </p:nvSpPr>
        <p:spPr>
          <a:xfrm>
            <a:off x="978813" y="2440900"/>
            <a:ext cx="208359" cy="260390"/>
          </a:xfrm>
          <a:prstGeom prst="rect">
            <a:avLst/>
          </a:prstGeom>
          <a:noFill/>
          <a:ln/>
        </p:spPr>
        <p:txBody>
          <a:bodyPr wrap="none" lIns="0" tIns="0" rIns="0" bIns="0" rtlCol="0" anchor="t"/>
          <a:lstStyle/>
          <a:p>
            <a:pPr marL="0" indent="0" algn="l">
              <a:lnSpc>
                <a:spcPts val="1600"/>
              </a:lnSpc>
              <a:buNone/>
            </a:pPr>
            <a:r>
              <a:rPr lang="en-US" sz="1600" dirty="0">
                <a:solidFill>
                  <a:srgbClr val="384653"/>
                </a:solidFill>
                <a:latin typeface="Host Grotesk Medium" pitchFamily="34" charset="0"/>
                <a:ea typeface="Host Grotesk Medium" pitchFamily="34" charset="-122"/>
                <a:cs typeface="Host Grotesk Medium" pitchFamily="34" charset="-120"/>
              </a:rPr>
              <a:t>1</a:t>
            </a:r>
            <a:endParaRPr lang="en-US" sz="1600" dirty="0"/>
          </a:p>
        </p:txBody>
      </p:sp>
      <p:sp>
        <p:nvSpPr>
          <p:cNvPr id="6" name="Text 4"/>
          <p:cNvSpPr/>
          <p:nvPr/>
        </p:nvSpPr>
        <p:spPr>
          <a:xfrm>
            <a:off x="1503521" y="2288977"/>
            <a:ext cx="1736646" cy="217051"/>
          </a:xfrm>
          <a:prstGeom prst="rect">
            <a:avLst/>
          </a:prstGeom>
          <a:noFill/>
          <a:ln/>
        </p:spPr>
        <p:txBody>
          <a:bodyPr wrap="none" lIns="0" tIns="0" rIns="0" bIns="0" rtlCol="0" anchor="t"/>
          <a:lstStyle/>
          <a:p>
            <a:pPr marL="0" indent="0" algn="l">
              <a:lnSpc>
                <a:spcPts val="1700"/>
              </a:lnSpc>
              <a:buNone/>
            </a:pPr>
            <a:r>
              <a:rPr lang="en-US" sz="1350" dirty="0">
                <a:solidFill>
                  <a:srgbClr val="384653"/>
                </a:solidFill>
                <a:latin typeface="Host Grotesk Medium" pitchFamily="34" charset="0"/>
                <a:ea typeface="Host Grotesk Medium" pitchFamily="34" charset="-122"/>
                <a:cs typeface="Host Grotesk Medium" pitchFamily="34" charset="-120"/>
              </a:rPr>
              <a:t>Visit AIMUG.org</a:t>
            </a:r>
            <a:endParaRPr lang="en-US" sz="1350" dirty="0"/>
          </a:p>
        </p:txBody>
      </p:sp>
      <p:sp>
        <p:nvSpPr>
          <p:cNvPr id="7" name="Text 5"/>
          <p:cNvSpPr/>
          <p:nvPr/>
        </p:nvSpPr>
        <p:spPr>
          <a:xfrm>
            <a:off x="1503521" y="2644854"/>
            <a:ext cx="6296025" cy="208359"/>
          </a:xfrm>
          <a:prstGeom prst="rect">
            <a:avLst/>
          </a:prstGeom>
          <a:noFill/>
          <a:ln/>
        </p:spPr>
        <p:txBody>
          <a:bodyPr wrap="none" lIns="0" tIns="0" rIns="0" bIns="0" rtlCol="0" anchor="t"/>
          <a:lstStyle/>
          <a:p>
            <a:pPr marL="0" indent="0" algn="l">
              <a:lnSpc>
                <a:spcPts val="1600"/>
              </a:lnSpc>
              <a:buNone/>
            </a:pPr>
            <a:r>
              <a:rPr lang="en-US" sz="1050" dirty="0">
                <a:solidFill>
                  <a:srgbClr val="384653"/>
                </a:solidFill>
                <a:latin typeface="Roboto" pitchFamily="34" charset="0"/>
                <a:ea typeface="Roboto" pitchFamily="34" charset="-122"/>
                <a:cs typeface="Roboto" pitchFamily="34" charset="-120"/>
              </a:rPr>
              <a:t>Our digital home for all resources, events, and community updates</a:t>
            </a:r>
            <a:endParaRPr lang="en-US" sz="1050" dirty="0"/>
          </a:p>
        </p:txBody>
      </p:sp>
      <p:sp>
        <p:nvSpPr>
          <p:cNvPr id="8" name="Shape 6"/>
          <p:cNvSpPr/>
          <p:nvPr/>
        </p:nvSpPr>
        <p:spPr>
          <a:xfrm>
            <a:off x="793790" y="3146108"/>
            <a:ext cx="7020997" cy="872371"/>
          </a:xfrm>
          <a:prstGeom prst="roundRect">
            <a:avLst>
              <a:gd name="adj" fmla="val 6689"/>
            </a:avLst>
          </a:prstGeom>
          <a:solidFill>
            <a:srgbClr val="FAF9F5"/>
          </a:solidFill>
          <a:ln w="15240">
            <a:solidFill>
              <a:srgbClr val="BFD3D8"/>
            </a:solidFill>
            <a:prstDash val="solid"/>
          </a:ln>
        </p:spPr>
        <p:txBody>
          <a:bodyPr/>
          <a:lstStyle/>
          <a:p>
            <a:endParaRPr lang="en-US"/>
          </a:p>
        </p:txBody>
      </p:sp>
      <p:sp>
        <p:nvSpPr>
          <p:cNvPr id="9" name="Shape 7"/>
          <p:cNvSpPr/>
          <p:nvPr/>
        </p:nvSpPr>
        <p:spPr>
          <a:xfrm>
            <a:off x="809030" y="3161348"/>
            <a:ext cx="555665" cy="841891"/>
          </a:xfrm>
          <a:prstGeom prst="roundRect">
            <a:avLst>
              <a:gd name="adj" fmla="val 7210"/>
            </a:avLst>
          </a:prstGeom>
          <a:solidFill>
            <a:srgbClr val="D9EDF2"/>
          </a:solidFill>
          <a:ln/>
        </p:spPr>
        <p:txBody>
          <a:bodyPr/>
          <a:lstStyle/>
          <a:p>
            <a:endParaRPr lang="en-US"/>
          </a:p>
        </p:txBody>
      </p:sp>
      <p:sp>
        <p:nvSpPr>
          <p:cNvPr id="10" name="Text 8"/>
          <p:cNvSpPr/>
          <p:nvPr/>
        </p:nvSpPr>
        <p:spPr>
          <a:xfrm>
            <a:off x="978813" y="3452098"/>
            <a:ext cx="208359" cy="260390"/>
          </a:xfrm>
          <a:prstGeom prst="rect">
            <a:avLst/>
          </a:prstGeom>
          <a:noFill/>
          <a:ln/>
        </p:spPr>
        <p:txBody>
          <a:bodyPr wrap="none" lIns="0" tIns="0" rIns="0" bIns="0" rtlCol="0" anchor="t"/>
          <a:lstStyle/>
          <a:p>
            <a:pPr marL="0" indent="0" algn="l">
              <a:lnSpc>
                <a:spcPts val="1600"/>
              </a:lnSpc>
              <a:buNone/>
            </a:pPr>
            <a:r>
              <a:rPr lang="en-US" sz="1600" dirty="0">
                <a:solidFill>
                  <a:srgbClr val="384653"/>
                </a:solidFill>
                <a:latin typeface="Host Grotesk Medium" pitchFamily="34" charset="0"/>
                <a:ea typeface="Host Grotesk Medium" pitchFamily="34" charset="-122"/>
                <a:cs typeface="Host Grotesk Medium" pitchFamily="34" charset="-120"/>
              </a:rPr>
              <a:t>2</a:t>
            </a:r>
            <a:endParaRPr lang="en-US" sz="1600" dirty="0"/>
          </a:p>
        </p:txBody>
      </p:sp>
      <p:sp>
        <p:nvSpPr>
          <p:cNvPr id="11" name="Text 9"/>
          <p:cNvSpPr/>
          <p:nvPr/>
        </p:nvSpPr>
        <p:spPr>
          <a:xfrm>
            <a:off x="1503521" y="3300174"/>
            <a:ext cx="1736646" cy="217051"/>
          </a:xfrm>
          <a:prstGeom prst="rect">
            <a:avLst/>
          </a:prstGeom>
          <a:noFill/>
          <a:ln/>
        </p:spPr>
        <p:txBody>
          <a:bodyPr wrap="none" lIns="0" tIns="0" rIns="0" bIns="0" rtlCol="0" anchor="t"/>
          <a:lstStyle/>
          <a:p>
            <a:pPr marL="0" indent="0" algn="l">
              <a:lnSpc>
                <a:spcPts val="1700"/>
              </a:lnSpc>
              <a:buNone/>
            </a:pPr>
            <a:r>
              <a:rPr lang="en-US" sz="1350" dirty="0">
                <a:solidFill>
                  <a:srgbClr val="384653"/>
                </a:solidFill>
                <a:latin typeface="Host Grotesk Medium" pitchFamily="34" charset="0"/>
                <a:ea typeface="Host Grotesk Medium" pitchFamily="34" charset="-122"/>
                <a:cs typeface="Host Grotesk Medium" pitchFamily="34" charset="-120"/>
              </a:rPr>
              <a:t>Explore Learn Section</a:t>
            </a:r>
            <a:endParaRPr lang="en-US" sz="1350" dirty="0"/>
          </a:p>
        </p:txBody>
      </p:sp>
      <p:sp>
        <p:nvSpPr>
          <p:cNvPr id="12" name="Text 10"/>
          <p:cNvSpPr/>
          <p:nvPr/>
        </p:nvSpPr>
        <p:spPr>
          <a:xfrm>
            <a:off x="1503521" y="3656052"/>
            <a:ext cx="6296025" cy="208359"/>
          </a:xfrm>
          <a:prstGeom prst="rect">
            <a:avLst/>
          </a:prstGeom>
          <a:noFill/>
          <a:ln/>
        </p:spPr>
        <p:txBody>
          <a:bodyPr wrap="none" lIns="0" tIns="0" rIns="0" bIns="0" rtlCol="0" anchor="t"/>
          <a:lstStyle/>
          <a:p>
            <a:pPr marL="0" indent="0" algn="l">
              <a:lnSpc>
                <a:spcPts val="1600"/>
              </a:lnSpc>
              <a:buNone/>
            </a:pPr>
            <a:r>
              <a:rPr lang="en-US" sz="1050" dirty="0">
                <a:solidFill>
                  <a:srgbClr val="384653"/>
                </a:solidFill>
                <a:latin typeface="Roboto" pitchFamily="34" charset="0"/>
                <a:ea typeface="Roboto" pitchFamily="34" charset="-122"/>
                <a:cs typeface="Roboto" pitchFamily="34" charset="-120"/>
              </a:rPr>
              <a:t>Curated tutorials, guides, and educational materials for all skill levels</a:t>
            </a:r>
            <a:endParaRPr lang="en-US" sz="1050" dirty="0"/>
          </a:p>
        </p:txBody>
      </p:sp>
      <p:sp>
        <p:nvSpPr>
          <p:cNvPr id="13" name="Shape 11"/>
          <p:cNvSpPr/>
          <p:nvPr/>
        </p:nvSpPr>
        <p:spPr>
          <a:xfrm>
            <a:off x="793790" y="4157305"/>
            <a:ext cx="7020997" cy="872371"/>
          </a:xfrm>
          <a:prstGeom prst="roundRect">
            <a:avLst>
              <a:gd name="adj" fmla="val 6689"/>
            </a:avLst>
          </a:prstGeom>
          <a:solidFill>
            <a:srgbClr val="FAF9F5"/>
          </a:solidFill>
          <a:ln w="15240">
            <a:solidFill>
              <a:srgbClr val="BFD3D8"/>
            </a:solidFill>
            <a:prstDash val="solid"/>
          </a:ln>
        </p:spPr>
        <p:txBody>
          <a:bodyPr/>
          <a:lstStyle/>
          <a:p>
            <a:endParaRPr lang="en-US"/>
          </a:p>
        </p:txBody>
      </p:sp>
      <p:sp>
        <p:nvSpPr>
          <p:cNvPr id="14" name="Shape 12"/>
          <p:cNvSpPr/>
          <p:nvPr/>
        </p:nvSpPr>
        <p:spPr>
          <a:xfrm>
            <a:off x="809030" y="4172545"/>
            <a:ext cx="555665" cy="841891"/>
          </a:xfrm>
          <a:prstGeom prst="roundRect">
            <a:avLst>
              <a:gd name="adj" fmla="val 7210"/>
            </a:avLst>
          </a:prstGeom>
          <a:solidFill>
            <a:srgbClr val="D9EDF2"/>
          </a:solidFill>
          <a:ln/>
        </p:spPr>
        <p:txBody>
          <a:bodyPr/>
          <a:lstStyle/>
          <a:p>
            <a:endParaRPr lang="en-US"/>
          </a:p>
        </p:txBody>
      </p:sp>
      <p:sp>
        <p:nvSpPr>
          <p:cNvPr id="15" name="Text 13"/>
          <p:cNvSpPr/>
          <p:nvPr/>
        </p:nvSpPr>
        <p:spPr>
          <a:xfrm>
            <a:off x="978813" y="4463296"/>
            <a:ext cx="208359" cy="260390"/>
          </a:xfrm>
          <a:prstGeom prst="rect">
            <a:avLst/>
          </a:prstGeom>
          <a:noFill/>
          <a:ln/>
        </p:spPr>
        <p:txBody>
          <a:bodyPr wrap="none" lIns="0" tIns="0" rIns="0" bIns="0" rtlCol="0" anchor="t"/>
          <a:lstStyle/>
          <a:p>
            <a:pPr marL="0" indent="0" algn="l">
              <a:lnSpc>
                <a:spcPts val="1600"/>
              </a:lnSpc>
              <a:buNone/>
            </a:pPr>
            <a:r>
              <a:rPr lang="en-US" sz="1600" dirty="0">
                <a:solidFill>
                  <a:srgbClr val="384653"/>
                </a:solidFill>
                <a:latin typeface="Host Grotesk Medium" pitchFamily="34" charset="0"/>
                <a:ea typeface="Host Grotesk Medium" pitchFamily="34" charset="-122"/>
                <a:cs typeface="Host Grotesk Medium" pitchFamily="34" charset="-120"/>
              </a:rPr>
              <a:t>3</a:t>
            </a:r>
            <a:endParaRPr lang="en-US" sz="1600" dirty="0"/>
          </a:p>
        </p:txBody>
      </p:sp>
      <p:sp>
        <p:nvSpPr>
          <p:cNvPr id="16" name="Text 14"/>
          <p:cNvSpPr/>
          <p:nvPr/>
        </p:nvSpPr>
        <p:spPr>
          <a:xfrm>
            <a:off x="1503521" y="4311372"/>
            <a:ext cx="2224802" cy="217051"/>
          </a:xfrm>
          <a:prstGeom prst="rect">
            <a:avLst/>
          </a:prstGeom>
          <a:noFill/>
          <a:ln/>
        </p:spPr>
        <p:txBody>
          <a:bodyPr wrap="none" lIns="0" tIns="0" rIns="0" bIns="0" rtlCol="0" anchor="t"/>
          <a:lstStyle/>
          <a:p>
            <a:pPr marL="0" indent="0" algn="l">
              <a:lnSpc>
                <a:spcPts val="1700"/>
              </a:lnSpc>
              <a:buNone/>
            </a:pPr>
            <a:r>
              <a:rPr lang="en-US" sz="1350" dirty="0">
                <a:solidFill>
                  <a:srgbClr val="384653"/>
                </a:solidFill>
                <a:latin typeface="Host Grotesk Medium" pitchFamily="34" charset="0"/>
                <a:ea typeface="Host Grotesk Medium" pitchFamily="34" charset="-122"/>
                <a:cs typeface="Host Grotesk Medium" pitchFamily="34" charset="-120"/>
              </a:rPr>
              <a:t>Check September 2025 Resources</a:t>
            </a:r>
            <a:endParaRPr lang="en-US" sz="1350" dirty="0"/>
          </a:p>
        </p:txBody>
      </p:sp>
      <p:sp>
        <p:nvSpPr>
          <p:cNvPr id="17" name="Text 15"/>
          <p:cNvSpPr/>
          <p:nvPr/>
        </p:nvSpPr>
        <p:spPr>
          <a:xfrm>
            <a:off x="1503521" y="4667250"/>
            <a:ext cx="6296025" cy="208359"/>
          </a:xfrm>
          <a:prstGeom prst="rect">
            <a:avLst/>
          </a:prstGeom>
          <a:noFill/>
          <a:ln/>
        </p:spPr>
        <p:txBody>
          <a:bodyPr wrap="none" lIns="0" tIns="0" rIns="0" bIns="0" rtlCol="0" anchor="t"/>
          <a:lstStyle/>
          <a:p>
            <a:pPr marL="0" indent="0" algn="l">
              <a:lnSpc>
                <a:spcPts val="1600"/>
              </a:lnSpc>
              <a:buNone/>
            </a:pPr>
            <a:r>
              <a:rPr lang="en-US" sz="1050" dirty="0">
                <a:solidFill>
                  <a:srgbClr val="384653"/>
                </a:solidFill>
                <a:latin typeface="Roboto" pitchFamily="34" charset="0"/>
                <a:ea typeface="Roboto" pitchFamily="34" charset="-122"/>
                <a:cs typeface="Roboto" pitchFamily="34" charset="-120"/>
              </a:rPr>
              <a:t>Latest documentation, code samples, and community contributions</a:t>
            </a:r>
            <a:endParaRPr lang="en-US" sz="1050" dirty="0"/>
          </a:p>
        </p:txBody>
      </p:sp>
      <p:sp>
        <p:nvSpPr>
          <p:cNvPr id="18" name="Text 16"/>
          <p:cNvSpPr/>
          <p:nvPr/>
        </p:nvSpPr>
        <p:spPr>
          <a:xfrm>
            <a:off x="793790" y="5185886"/>
            <a:ext cx="7020997" cy="416719"/>
          </a:xfrm>
          <a:prstGeom prst="rect">
            <a:avLst/>
          </a:prstGeom>
          <a:noFill/>
          <a:ln/>
        </p:spPr>
        <p:txBody>
          <a:bodyPr wrap="square" lIns="0" tIns="0" rIns="0" bIns="0" rtlCol="0" anchor="t"/>
          <a:lstStyle/>
          <a:p>
            <a:pPr marL="0" indent="0" algn="l">
              <a:lnSpc>
                <a:spcPts val="1600"/>
              </a:lnSpc>
              <a:buNone/>
            </a:pPr>
            <a:r>
              <a:rPr lang="en-US" sz="1050" dirty="0">
                <a:solidFill>
                  <a:srgbClr val="384653"/>
                </a:solidFill>
                <a:latin typeface="Roboto" pitchFamily="34" charset="0"/>
                <a:ea typeface="Roboto" pitchFamily="34" charset="-122"/>
                <a:cs typeface="Roboto" pitchFamily="34" charset="-120"/>
              </a:rPr>
              <a:t>Our documentation is community-driven and constantly evolving, just like our </a:t>
            </a:r>
            <a:r>
              <a:rPr lang="en-US" sz="1050" dirty="0">
                <a:solidFill>
                  <a:srgbClr val="C3643D"/>
                </a:solidFill>
                <a:latin typeface="Roboto" pitchFamily="34" charset="0"/>
                <a:ea typeface="Roboto" pitchFamily="34" charset="-122"/>
                <a:cs typeface="Roboto" pitchFamily="34" charset="-120"/>
              </a:rPr>
              <a:t>Texas-sized</a:t>
            </a:r>
            <a:r>
              <a:rPr lang="en-US" sz="1050" dirty="0">
                <a:solidFill>
                  <a:srgbClr val="384653"/>
                </a:solidFill>
                <a:latin typeface="Roboto" pitchFamily="34" charset="0"/>
                <a:ea typeface="Roboto" pitchFamily="34" charset="-122"/>
                <a:cs typeface="Roboto" pitchFamily="34" charset="-120"/>
              </a:rPr>
              <a:t> ambitions for AI development.</a:t>
            </a:r>
            <a:endParaRPr lang="en-US" sz="1050" dirty="0"/>
          </a:p>
        </p:txBody>
      </p:sp>
      <p:pic>
        <p:nvPicPr>
          <p:cNvPr id="19" name="Image 0" descr="preencoded.png"/>
          <p:cNvPicPr>
            <a:picLocks noChangeAspect="1"/>
          </p:cNvPicPr>
          <p:nvPr/>
        </p:nvPicPr>
        <p:blipFill>
          <a:blip r:embed="rId3"/>
          <a:stretch>
            <a:fillRect/>
          </a:stretch>
        </p:blipFill>
        <p:spPr>
          <a:xfrm>
            <a:off x="8161258" y="2134910"/>
            <a:ext cx="3977997" cy="2053352"/>
          </a:xfrm>
          <a:prstGeom prst="rect">
            <a:avLst/>
          </a:prstGeom>
        </p:spPr>
      </p:pic>
      <p:pic>
        <p:nvPicPr>
          <p:cNvPr id="21" name="Picture 20">
            <a:extLst>
              <a:ext uri="{FF2B5EF4-FFF2-40B4-BE49-F238E27FC236}">
                <a16:creationId xmlns:a16="http://schemas.microsoft.com/office/drawing/2014/main" id="{FC217FAA-0A9F-2DEF-3423-37650573C5AA}"/>
              </a:ext>
            </a:extLst>
          </p:cNvPr>
          <p:cNvPicPr>
            <a:picLocks noChangeAspect="1"/>
          </p:cNvPicPr>
          <p:nvPr/>
        </p:nvPicPr>
        <p:blipFill>
          <a:blip r:embed="rId4"/>
          <a:stretch>
            <a:fillRect/>
          </a:stretch>
        </p:blipFill>
        <p:spPr>
          <a:xfrm>
            <a:off x="8150684" y="2134910"/>
            <a:ext cx="6251116" cy="5487992"/>
          </a:xfrm>
          <a:prstGeom prst="rect">
            <a:avLst/>
          </a:prstGeom>
        </p:spPr>
      </p:pic>
      <p:pic>
        <p:nvPicPr>
          <p:cNvPr id="22" name="Picture 21">
            <a:extLst>
              <a:ext uri="{FF2B5EF4-FFF2-40B4-BE49-F238E27FC236}">
                <a16:creationId xmlns:a16="http://schemas.microsoft.com/office/drawing/2014/main" id="{675D1FAC-9E21-DEB3-DAB1-3ACF88E08401}"/>
              </a:ext>
            </a:extLst>
          </p:cNvPr>
          <p:cNvPicPr>
            <a:picLocks noChangeAspect="1"/>
          </p:cNvPicPr>
          <p:nvPr/>
        </p:nvPicPr>
        <p:blipFill>
          <a:blip r:embed="rId5"/>
          <a:stretch>
            <a:fillRect/>
          </a:stretch>
        </p:blipFill>
        <p:spPr>
          <a:xfrm>
            <a:off x="793790" y="5758815"/>
            <a:ext cx="2157175" cy="213623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96397" y="478750"/>
            <a:ext cx="2829282" cy="353616"/>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Migration Path</a:t>
            </a:r>
            <a:endParaRPr lang="en-US" sz="2200" dirty="0"/>
          </a:p>
        </p:txBody>
      </p:sp>
      <p:sp>
        <p:nvSpPr>
          <p:cNvPr id="4" name="Text 1"/>
          <p:cNvSpPr/>
          <p:nvPr/>
        </p:nvSpPr>
        <p:spPr>
          <a:xfrm>
            <a:off x="696397" y="1002030"/>
            <a:ext cx="2297311" cy="282893"/>
          </a:xfrm>
          <a:prstGeom prst="rect">
            <a:avLst/>
          </a:prstGeom>
          <a:noFill/>
          <a:ln/>
        </p:spPr>
        <p:txBody>
          <a:bodyPr wrap="none" lIns="0" tIns="0" rIns="0" bIns="0" rtlCol="0" anchor="t"/>
          <a:lstStyle/>
          <a:p>
            <a:pPr marL="0" indent="0" algn="l">
              <a:lnSpc>
                <a:spcPts val="2200"/>
              </a:lnSpc>
              <a:buNone/>
            </a:pPr>
            <a:r>
              <a:rPr lang="en-US" sz="1750" dirty="0">
                <a:solidFill>
                  <a:srgbClr val="1B1B27"/>
                </a:solidFill>
                <a:latin typeface="Raleway" pitchFamily="34" charset="0"/>
                <a:ea typeface="Raleway" pitchFamily="34" charset="-122"/>
                <a:cs typeface="Raleway" pitchFamily="34" charset="-120"/>
              </a:rPr>
              <a:t>From Chaos to Clarity </a:t>
            </a:r>
            <a:endParaRPr lang="en-US" sz="1750" dirty="0"/>
          </a:p>
        </p:txBody>
      </p:sp>
      <p:sp>
        <p:nvSpPr>
          <p:cNvPr id="5" name="Shape 2"/>
          <p:cNvSpPr/>
          <p:nvPr/>
        </p:nvSpPr>
        <p:spPr>
          <a:xfrm>
            <a:off x="823674" y="1454587"/>
            <a:ext cx="15240" cy="5807393"/>
          </a:xfrm>
          <a:prstGeom prst="roundRect">
            <a:avLst>
              <a:gd name="adj" fmla="val 311890"/>
            </a:avLst>
          </a:prstGeom>
          <a:solidFill>
            <a:srgbClr val="C7C7D0"/>
          </a:solidFill>
          <a:ln/>
        </p:spPr>
        <p:txBody>
          <a:bodyPr/>
          <a:lstStyle/>
          <a:p>
            <a:endParaRPr lang="en-US"/>
          </a:p>
        </p:txBody>
      </p:sp>
      <p:sp>
        <p:nvSpPr>
          <p:cNvPr id="6" name="Shape 3"/>
          <p:cNvSpPr/>
          <p:nvPr/>
        </p:nvSpPr>
        <p:spPr>
          <a:xfrm>
            <a:off x="935712" y="1574244"/>
            <a:ext cx="339447" cy="15240"/>
          </a:xfrm>
          <a:prstGeom prst="roundRect">
            <a:avLst>
              <a:gd name="adj" fmla="val 311890"/>
            </a:avLst>
          </a:prstGeom>
          <a:solidFill>
            <a:srgbClr val="C7C7D0"/>
          </a:solidFill>
          <a:ln/>
        </p:spPr>
        <p:txBody>
          <a:bodyPr/>
          <a:lstStyle/>
          <a:p>
            <a:endParaRPr lang="en-US"/>
          </a:p>
        </p:txBody>
      </p:sp>
      <p:sp>
        <p:nvSpPr>
          <p:cNvPr id="7" name="Shape 4"/>
          <p:cNvSpPr/>
          <p:nvPr/>
        </p:nvSpPr>
        <p:spPr>
          <a:xfrm>
            <a:off x="696397" y="1454587"/>
            <a:ext cx="254556" cy="254556"/>
          </a:xfrm>
          <a:prstGeom prst="roundRect">
            <a:avLst>
              <a:gd name="adj" fmla="val 18673"/>
            </a:avLst>
          </a:prstGeom>
          <a:solidFill>
            <a:srgbClr val="E1E1EA"/>
          </a:solidFill>
          <a:ln w="7620">
            <a:solidFill>
              <a:srgbClr val="C7C7D0"/>
            </a:solidFill>
            <a:prstDash val="solid"/>
          </a:ln>
        </p:spPr>
        <p:txBody>
          <a:bodyPr/>
          <a:lstStyle/>
          <a:p>
            <a:endParaRPr lang="en-US"/>
          </a:p>
        </p:txBody>
      </p:sp>
      <p:sp>
        <p:nvSpPr>
          <p:cNvPr id="8" name="Text 5"/>
          <p:cNvSpPr/>
          <p:nvPr/>
        </p:nvSpPr>
        <p:spPr>
          <a:xfrm>
            <a:off x="738842" y="1475780"/>
            <a:ext cx="169664" cy="212169"/>
          </a:xfrm>
          <a:prstGeom prst="rect">
            <a:avLst/>
          </a:prstGeom>
          <a:noFill/>
          <a:ln/>
        </p:spPr>
        <p:txBody>
          <a:bodyPr wrap="none" lIns="0" tIns="0" rIns="0" bIns="0" rtlCol="0" anchor="t"/>
          <a:lstStyle/>
          <a:p>
            <a:pPr marL="0" indent="0" algn="ctr">
              <a:lnSpc>
                <a:spcPts val="1300"/>
              </a:lnSpc>
              <a:buNone/>
            </a:pPr>
            <a:r>
              <a:rPr lang="en-US" sz="1300" dirty="0">
                <a:solidFill>
                  <a:srgbClr val="3C3939"/>
                </a:solidFill>
                <a:latin typeface="Raleway" pitchFamily="34" charset="0"/>
                <a:ea typeface="Raleway" pitchFamily="34" charset="-122"/>
                <a:cs typeface="Raleway" pitchFamily="34" charset="-120"/>
              </a:rPr>
              <a:t>1</a:t>
            </a:r>
            <a:endParaRPr lang="en-US" sz="1300" dirty="0"/>
          </a:p>
        </p:txBody>
      </p:sp>
      <p:sp>
        <p:nvSpPr>
          <p:cNvPr id="9" name="Text 6"/>
          <p:cNvSpPr/>
          <p:nvPr/>
        </p:nvSpPr>
        <p:spPr>
          <a:xfrm>
            <a:off x="1389459" y="1493401"/>
            <a:ext cx="1414582" cy="176808"/>
          </a:xfrm>
          <a:prstGeom prst="rect">
            <a:avLst/>
          </a:prstGeom>
          <a:noFill/>
          <a:ln/>
        </p:spPr>
        <p:txBody>
          <a:bodyPr wrap="none" lIns="0" tIns="0" rIns="0" bIns="0" rtlCol="0" anchor="t"/>
          <a:lstStyle/>
          <a:p>
            <a:pPr marL="0" indent="0" algn="l">
              <a:lnSpc>
                <a:spcPts val="1350"/>
              </a:lnSpc>
              <a:buNone/>
            </a:pPr>
            <a:r>
              <a:rPr lang="en-US" sz="1100" dirty="0">
                <a:solidFill>
                  <a:srgbClr val="3C3939"/>
                </a:solidFill>
                <a:latin typeface="Raleway" pitchFamily="34" charset="0"/>
                <a:ea typeface="Raleway" pitchFamily="34" charset="-122"/>
                <a:cs typeface="Raleway" pitchFamily="34" charset="-120"/>
              </a:rPr>
              <a:t>Week 1: Start Simple</a:t>
            </a:r>
            <a:endParaRPr lang="en-US" sz="1100" dirty="0"/>
          </a:p>
        </p:txBody>
      </p:sp>
      <p:sp>
        <p:nvSpPr>
          <p:cNvPr id="10" name="Shape 7"/>
          <p:cNvSpPr/>
          <p:nvPr/>
        </p:nvSpPr>
        <p:spPr>
          <a:xfrm>
            <a:off x="1389459" y="1797487"/>
            <a:ext cx="7058144" cy="1437203"/>
          </a:xfrm>
          <a:prstGeom prst="roundRect">
            <a:avLst>
              <a:gd name="adj" fmla="val 3307"/>
            </a:avLst>
          </a:prstGeom>
          <a:solidFill>
            <a:srgbClr val="F2F2F2"/>
          </a:solidFill>
          <a:ln/>
        </p:spPr>
        <p:txBody>
          <a:bodyPr/>
          <a:lstStyle/>
          <a:p>
            <a:endParaRPr lang="en-US"/>
          </a:p>
        </p:txBody>
      </p:sp>
      <p:sp>
        <p:nvSpPr>
          <p:cNvPr id="11" name="Shape 8"/>
          <p:cNvSpPr/>
          <p:nvPr/>
        </p:nvSpPr>
        <p:spPr>
          <a:xfrm>
            <a:off x="1383863" y="1797487"/>
            <a:ext cx="7069336" cy="1437203"/>
          </a:xfrm>
          <a:prstGeom prst="roundRect">
            <a:avLst>
              <a:gd name="adj" fmla="val 1181"/>
            </a:avLst>
          </a:prstGeom>
          <a:solidFill>
            <a:srgbClr val="F2F2F2"/>
          </a:solidFill>
          <a:ln/>
        </p:spPr>
        <p:txBody>
          <a:bodyPr/>
          <a:lstStyle/>
          <a:p>
            <a:endParaRPr lang="en-US"/>
          </a:p>
        </p:txBody>
      </p:sp>
      <p:sp>
        <p:nvSpPr>
          <p:cNvPr id="12" name="Text 9"/>
          <p:cNvSpPr/>
          <p:nvPr/>
        </p:nvSpPr>
        <p:spPr>
          <a:xfrm>
            <a:off x="1496973" y="1882259"/>
            <a:ext cx="6843117" cy="1267658"/>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highlight>
                  <a:srgbClr val="F2F2F2"/>
                </a:highlight>
                <a:latin typeface="Consolas" pitchFamily="34" charset="0"/>
                <a:ea typeface="Consolas" pitchFamily="34" charset="-122"/>
                <a:cs typeface="Consolas" pitchFamily="34" charset="-120"/>
              </a:rPr>
              <a:t># Just add summarizationmiddleware = [    SummarizationMiddleware(        model="openai:gpt-4o-mini",        max_tokens_before_summary=4000,    )]</a:t>
            </a:r>
            <a:endParaRPr lang="en-US" sz="850" dirty="0"/>
          </a:p>
        </p:txBody>
      </p:sp>
      <p:sp>
        <p:nvSpPr>
          <p:cNvPr id="13" name="Shape 10"/>
          <p:cNvSpPr/>
          <p:nvPr/>
        </p:nvSpPr>
        <p:spPr>
          <a:xfrm>
            <a:off x="935712" y="3580686"/>
            <a:ext cx="339447" cy="15240"/>
          </a:xfrm>
          <a:prstGeom prst="roundRect">
            <a:avLst>
              <a:gd name="adj" fmla="val 311890"/>
            </a:avLst>
          </a:prstGeom>
          <a:solidFill>
            <a:srgbClr val="C7C7D0"/>
          </a:solidFill>
          <a:ln/>
        </p:spPr>
        <p:txBody>
          <a:bodyPr/>
          <a:lstStyle/>
          <a:p>
            <a:endParaRPr lang="en-US"/>
          </a:p>
        </p:txBody>
      </p:sp>
      <p:sp>
        <p:nvSpPr>
          <p:cNvPr id="14" name="Shape 11"/>
          <p:cNvSpPr/>
          <p:nvPr/>
        </p:nvSpPr>
        <p:spPr>
          <a:xfrm>
            <a:off x="696397" y="3461028"/>
            <a:ext cx="254556" cy="254556"/>
          </a:xfrm>
          <a:prstGeom prst="roundRect">
            <a:avLst>
              <a:gd name="adj" fmla="val 18673"/>
            </a:avLst>
          </a:prstGeom>
          <a:solidFill>
            <a:srgbClr val="E1E1EA"/>
          </a:solidFill>
          <a:ln w="7620">
            <a:solidFill>
              <a:srgbClr val="C7C7D0"/>
            </a:solidFill>
            <a:prstDash val="solid"/>
          </a:ln>
        </p:spPr>
        <p:txBody>
          <a:bodyPr/>
          <a:lstStyle/>
          <a:p>
            <a:endParaRPr lang="en-US"/>
          </a:p>
        </p:txBody>
      </p:sp>
      <p:sp>
        <p:nvSpPr>
          <p:cNvPr id="15" name="Text 12"/>
          <p:cNvSpPr/>
          <p:nvPr/>
        </p:nvSpPr>
        <p:spPr>
          <a:xfrm>
            <a:off x="738842" y="3482221"/>
            <a:ext cx="169664" cy="212169"/>
          </a:xfrm>
          <a:prstGeom prst="rect">
            <a:avLst/>
          </a:prstGeom>
          <a:noFill/>
          <a:ln/>
        </p:spPr>
        <p:txBody>
          <a:bodyPr wrap="none" lIns="0" tIns="0" rIns="0" bIns="0" rtlCol="0" anchor="t"/>
          <a:lstStyle/>
          <a:p>
            <a:pPr marL="0" indent="0" algn="ctr">
              <a:lnSpc>
                <a:spcPts val="1300"/>
              </a:lnSpc>
              <a:buNone/>
            </a:pPr>
            <a:r>
              <a:rPr lang="en-US" sz="1300" dirty="0">
                <a:solidFill>
                  <a:srgbClr val="3C3939"/>
                </a:solidFill>
                <a:latin typeface="Raleway" pitchFamily="34" charset="0"/>
                <a:ea typeface="Raleway" pitchFamily="34" charset="-122"/>
                <a:cs typeface="Raleway" pitchFamily="34" charset="-120"/>
              </a:rPr>
              <a:t>2</a:t>
            </a:r>
            <a:endParaRPr lang="en-US" sz="1300" dirty="0"/>
          </a:p>
        </p:txBody>
      </p:sp>
      <p:sp>
        <p:nvSpPr>
          <p:cNvPr id="16" name="Text 13"/>
          <p:cNvSpPr/>
          <p:nvPr/>
        </p:nvSpPr>
        <p:spPr>
          <a:xfrm>
            <a:off x="1389459" y="3499842"/>
            <a:ext cx="1414582" cy="176808"/>
          </a:xfrm>
          <a:prstGeom prst="rect">
            <a:avLst/>
          </a:prstGeom>
          <a:noFill/>
          <a:ln/>
        </p:spPr>
        <p:txBody>
          <a:bodyPr wrap="none" lIns="0" tIns="0" rIns="0" bIns="0" rtlCol="0" anchor="t"/>
          <a:lstStyle/>
          <a:p>
            <a:pPr marL="0" indent="0" algn="l">
              <a:lnSpc>
                <a:spcPts val="1350"/>
              </a:lnSpc>
              <a:buNone/>
            </a:pPr>
            <a:r>
              <a:rPr lang="en-US" sz="1100" dirty="0">
                <a:solidFill>
                  <a:srgbClr val="3C3939"/>
                </a:solidFill>
                <a:latin typeface="Raleway" pitchFamily="34" charset="0"/>
                <a:ea typeface="Raleway" pitchFamily="34" charset="-122"/>
                <a:cs typeface="Raleway" pitchFamily="34" charset="-120"/>
              </a:rPr>
              <a:t>Week 2: Add Safety</a:t>
            </a:r>
            <a:endParaRPr lang="en-US" sz="1100" dirty="0"/>
          </a:p>
        </p:txBody>
      </p:sp>
      <p:sp>
        <p:nvSpPr>
          <p:cNvPr id="17" name="Shape 14"/>
          <p:cNvSpPr/>
          <p:nvPr/>
        </p:nvSpPr>
        <p:spPr>
          <a:xfrm>
            <a:off x="1389459" y="3803928"/>
            <a:ext cx="7058144" cy="893921"/>
          </a:xfrm>
          <a:prstGeom prst="roundRect">
            <a:avLst>
              <a:gd name="adj" fmla="val 5317"/>
            </a:avLst>
          </a:prstGeom>
          <a:solidFill>
            <a:srgbClr val="F2F2F2"/>
          </a:solidFill>
          <a:ln/>
        </p:spPr>
        <p:txBody>
          <a:bodyPr/>
          <a:lstStyle/>
          <a:p>
            <a:endParaRPr lang="en-US"/>
          </a:p>
        </p:txBody>
      </p:sp>
      <p:sp>
        <p:nvSpPr>
          <p:cNvPr id="18" name="Shape 15"/>
          <p:cNvSpPr/>
          <p:nvPr/>
        </p:nvSpPr>
        <p:spPr>
          <a:xfrm>
            <a:off x="1383863" y="3803928"/>
            <a:ext cx="7069336" cy="893921"/>
          </a:xfrm>
          <a:prstGeom prst="roundRect">
            <a:avLst>
              <a:gd name="adj" fmla="val 1899"/>
            </a:avLst>
          </a:prstGeom>
          <a:solidFill>
            <a:srgbClr val="F2F2F2"/>
          </a:solidFill>
          <a:ln/>
        </p:spPr>
        <p:txBody>
          <a:bodyPr/>
          <a:lstStyle/>
          <a:p>
            <a:endParaRPr lang="en-US"/>
          </a:p>
        </p:txBody>
      </p:sp>
      <p:sp>
        <p:nvSpPr>
          <p:cNvPr id="19" name="Text 16"/>
          <p:cNvSpPr/>
          <p:nvPr/>
        </p:nvSpPr>
        <p:spPr>
          <a:xfrm>
            <a:off x="1496973" y="3888700"/>
            <a:ext cx="6843117" cy="724376"/>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highlight>
                  <a:srgbClr val="F2F2F2"/>
                </a:highlight>
                <a:latin typeface="Consolas" pitchFamily="34" charset="0"/>
                <a:ea typeface="Consolas" pitchFamily="34" charset="-122"/>
                <a:cs typeface="Consolas" pitchFamily="34" charset="-120"/>
              </a:rPr>
              <a:t># Add human approval for critical opsmiddleware.append(    HumanInTheLoopMiddleware(interrupt_on={...}))</a:t>
            </a:r>
            <a:endParaRPr lang="en-US" sz="850" dirty="0"/>
          </a:p>
        </p:txBody>
      </p:sp>
      <p:sp>
        <p:nvSpPr>
          <p:cNvPr id="20" name="Shape 17"/>
          <p:cNvSpPr/>
          <p:nvPr/>
        </p:nvSpPr>
        <p:spPr>
          <a:xfrm>
            <a:off x="935712" y="5043845"/>
            <a:ext cx="339447" cy="15240"/>
          </a:xfrm>
          <a:prstGeom prst="roundRect">
            <a:avLst>
              <a:gd name="adj" fmla="val 311890"/>
            </a:avLst>
          </a:prstGeom>
          <a:solidFill>
            <a:srgbClr val="C7C7D0"/>
          </a:solidFill>
          <a:ln/>
        </p:spPr>
        <p:txBody>
          <a:bodyPr/>
          <a:lstStyle/>
          <a:p>
            <a:endParaRPr lang="en-US"/>
          </a:p>
        </p:txBody>
      </p:sp>
      <p:sp>
        <p:nvSpPr>
          <p:cNvPr id="21" name="Shape 18"/>
          <p:cNvSpPr/>
          <p:nvPr/>
        </p:nvSpPr>
        <p:spPr>
          <a:xfrm>
            <a:off x="696397" y="4924187"/>
            <a:ext cx="254556" cy="254556"/>
          </a:xfrm>
          <a:prstGeom prst="roundRect">
            <a:avLst>
              <a:gd name="adj" fmla="val 18673"/>
            </a:avLst>
          </a:prstGeom>
          <a:solidFill>
            <a:srgbClr val="E1E1EA"/>
          </a:solidFill>
          <a:ln w="7620">
            <a:solidFill>
              <a:srgbClr val="C7C7D0"/>
            </a:solidFill>
            <a:prstDash val="solid"/>
          </a:ln>
        </p:spPr>
        <p:txBody>
          <a:bodyPr/>
          <a:lstStyle/>
          <a:p>
            <a:endParaRPr lang="en-US"/>
          </a:p>
        </p:txBody>
      </p:sp>
      <p:sp>
        <p:nvSpPr>
          <p:cNvPr id="22" name="Text 19"/>
          <p:cNvSpPr/>
          <p:nvPr/>
        </p:nvSpPr>
        <p:spPr>
          <a:xfrm>
            <a:off x="738842" y="4945380"/>
            <a:ext cx="169664" cy="212169"/>
          </a:xfrm>
          <a:prstGeom prst="rect">
            <a:avLst/>
          </a:prstGeom>
          <a:noFill/>
          <a:ln/>
        </p:spPr>
        <p:txBody>
          <a:bodyPr wrap="none" lIns="0" tIns="0" rIns="0" bIns="0" rtlCol="0" anchor="t"/>
          <a:lstStyle/>
          <a:p>
            <a:pPr marL="0" indent="0" algn="ctr">
              <a:lnSpc>
                <a:spcPts val="1300"/>
              </a:lnSpc>
              <a:buNone/>
            </a:pPr>
            <a:r>
              <a:rPr lang="en-US" sz="1300" dirty="0">
                <a:solidFill>
                  <a:srgbClr val="3C3939"/>
                </a:solidFill>
                <a:latin typeface="Raleway" pitchFamily="34" charset="0"/>
                <a:ea typeface="Raleway" pitchFamily="34" charset="-122"/>
                <a:cs typeface="Raleway" pitchFamily="34" charset="-120"/>
              </a:rPr>
              <a:t>3</a:t>
            </a:r>
            <a:endParaRPr lang="en-US" sz="1300" dirty="0"/>
          </a:p>
        </p:txBody>
      </p:sp>
      <p:sp>
        <p:nvSpPr>
          <p:cNvPr id="23" name="Text 20"/>
          <p:cNvSpPr/>
          <p:nvPr/>
        </p:nvSpPr>
        <p:spPr>
          <a:xfrm>
            <a:off x="1389459" y="4963001"/>
            <a:ext cx="1535668" cy="176808"/>
          </a:xfrm>
          <a:prstGeom prst="rect">
            <a:avLst/>
          </a:prstGeom>
          <a:noFill/>
          <a:ln/>
        </p:spPr>
        <p:txBody>
          <a:bodyPr wrap="none" lIns="0" tIns="0" rIns="0" bIns="0" rtlCol="0" anchor="t"/>
          <a:lstStyle/>
          <a:p>
            <a:pPr marL="0" indent="0" algn="l">
              <a:lnSpc>
                <a:spcPts val="1350"/>
              </a:lnSpc>
              <a:buNone/>
            </a:pPr>
            <a:r>
              <a:rPr lang="en-US" sz="1100" dirty="0">
                <a:solidFill>
                  <a:srgbClr val="3C3939"/>
                </a:solidFill>
                <a:latin typeface="Raleway" pitchFamily="34" charset="0"/>
                <a:ea typeface="Raleway" pitchFamily="34" charset="-122"/>
                <a:cs typeface="Raleway" pitchFamily="34" charset="-120"/>
              </a:rPr>
              <a:t>Week 3: Optimize Costs</a:t>
            </a:r>
            <a:endParaRPr lang="en-US" sz="1100" dirty="0"/>
          </a:p>
        </p:txBody>
      </p:sp>
      <p:sp>
        <p:nvSpPr>
          <p:cNvPr id="24" name="Shape 21"/>
          <p:cNvSpPr/>
          <p:nvPr/>
        </p:nvSpPr>
        <p:spPr>
          <a:xfrm>
            <a:off x="1389459" y="5267087"/>
            <a:ext cx="7058144" cy="893921"/>
          </a:xfrm>
          <a:prstGeom prst="roundRect">
            <a:avLst>
              <a:gd name="adj" fmla="val 5317"/>
            </a:avLst>
          </a:prstGeom>
          <a:solidFill>
            <a:srgbClr val="F2F2F2"/>
          </a:solidFill>
          <a:ln/>
        </p:spPr>
        <p:txBody>
          <a:bodyPr/>
          <a:lstStyle/>
          <a:p>
            <a:endParaRPr lang="en-US"/>
          </a:p>
        </p:txBody>
      </p:sp>
      <p:sp>
        <p:nvSpPr>
          <p:cNvPr id="25" name="Shape 22"/>
          <p:cNvSpPr/>
          <p:nvPr/>
        </p:nvSpPr>
        <p:spPr>
          <a:xfrm>
            <a:off x="1383863" y="5267087"/>
            <a:ext cx="7069336" cy="893921"/>
          </a:xfrm>
          <a:prstGeom prst="roundRect">
            <a:avLst>
              <a:gd name="adj" fmla="val 1899"/>
            </a:avLst>
          </a:prstGeom>
          <a:solidFill>
            <a:srgbClr val="F2F2F2"/>
          </a:solidFill>
          <a:ln/>
        </p:spPr>
        <p:txBody>
          <a:bodyPr/>
          <a:lstStyle/>
          <a:p>
            <a:endParaRPr lang="en-US"/>
          </a:p>
        </p:txBody>
      </p:sp>
      <p:sp>
        <p:nvSpPr>
          <p:cNvPr id="26" name="Text 23"/>
          <p:cNvSpPr/>
          <p:nvPr/>
        </p:nvSpPr>
        <p:spPr>
          <a:xfrm>
            <a:off x="1496973" y="5351859"/>
            <a:ext cx="6843117" cy="724376"/>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highlight>
                  <a:srgbClr val="F2F2F2"/>
                </a:highlight>
                <a:latin typeface="Consolas" pitchFamily="34" charset="0"/>
                <a:ea typeface="Consolas" pitchFamily="34" charset="-122"/>
                <a:cs typeface="Consolas" pitchFamily="34" charset="-120"/>
              </a:rPr>
              <a:t># Add cachingmiddleware.append(    AnthropicPromptCachingMiddleware(ttl="5m"))</a:t>
            </a:r>
            <a:endParaRPr lang="en-US" sz="850" dirty="0"/>
          </a:p>
        </p:txBody>
      </p:sp>
      <p:sp>
        <p:nvSpPr>
          <p:cNvPr id="27" name="Shape 24"/>
          <p:cNvSpPr/>
          <p:nvPr/>
        </p:nvSpPr>
        <p:spPr>
          <a:xfrm>
            <a:off x="935712" y="6507004"/>
            <a:ext cx="339447" cy="15240"/>
          </a:xfrm>
          <a:prstGeom prst="roundRect">
            <a:avLst>
              <a:gd name="adj" fmla="val 311890"/>
            </a:avLst>
          </a:prstGeom>
          <a:solidFill>
            <a:srgbClr val="C7C7D0"/>
          </a:solidFill>
          <a:ln/>
        </p:spPr>
        <p:txBody>
          <a:bodyPr/>
          <a:lstStyle/>
          <a:p>
            <a:endParaRPr lang="en-US"/>
          </a:p>
        </p:txBody>
      </p:sp>
      <p:sp>
        <p:nvSpPr>
          <p:cNvPr id="28" name="Shape 25"/>
          <p:cNvSpPr/>
          <p:nvPr/>
        </p:nvSpPr>
        <p:spPr>
          <a:xfrm>
            <a:off x="696397" y="6387346"/>
            <a:ext cx="254556" cy="254556"/>
          </a:xfrm>
          <a:prstGeom prst="roundRect">
            <a:avLst>
              <a:gd name="adj" fmla="val 18673"/>
            </a:avLst>
          </a:prstGeom>
          <a:solidFill>
            <a:srgbClr val="E1E1EA"/>
          </a:solidFill>
          <a:ln w="7620">
            <a:solidFill>
              <a:srgbClr val="C7C7D0"/>
            </a:solidFill>
            <a:prstDash val="solid"/>
          </a:ln>
        </p:spPr>
        <p:txBody>
          <a:bodyPr/>
          <a:lstStyle/>
          <a:p>
            <a:endParaRPr lang="en-US"/>
          </a:p>
        </p:txBody>
      </p:sp>
      <p:sp>
        <p:nvSpPr>
          <p:cNvPr id="29" name="Text 26"/>
          <p:cNvSpPr/>
          <p:nvPr/>
        </p:nvSpPr>
        <p:spPr>
          <a:xfrm>
            <a:off x="738842" y="6408539"/>
            <a:ext cx="169664" cy="212169"/>
          </a:xfrm>
          <a:prstGeom prst="rect">
            <a:avLst/>
          </a:prstGeom>
          <a:noFill/>
          <a:ln/>
        </p:spPr>
        <p:txBody>
          <a:bodyPr wrap="none" lIns="0" tIns="0" rIns="0" bIns="0" rtlCol="0" anchor="t"/>
          <a:lstStyle/>
          <a:p>
            <a:pPr marL="0" indent="0" algn="ctr">
              <a:lnSpc>
                <a:spcPts val="1300"/>
              </a:lnSpc>
              <a:buNone/>
            </a:pPr>
            <a:r>
              <a:rPr lang="en-US" sz="1300" dirty="0">
                <a:solidFill>
                  <a:srgbClr val="3C3939"/>
                </a:solidFill>
                <a:latin typeface="Raleway" pitchFamily="34" charset="0"/>
                <a:ea typeface="Raleway" pitchFamily="34" charset="-122"/>
                <a:cs typeface="Raleway" pitchFamily="34" charset="-120"/>
              </a:rPr>
              <a:t>4</a:t>
            </a:r>
            <a:endParaRPr lang="en-US" sz="1300" dirty="0"/>
          </a:p>
        </p:txBody>
      </p:sp>
      <p:sp>
        <p:nvSpPr>
          <p:cNvPr id="30" name="Text 27"/>
          <p:cNvSpPr/>
          <p:nvPr/>
        </p:nvSpPr>
        <p:spPr>
          <a:xfrm>
            <a:off x="1389459" y="6426160"/>
            <a:ext cx="1460897" cy="176808"/>
          </a:xfrm>
          <a:prstGeom prst="rect">
            <a:avLst/>
          </a:prstGeom>
          <a:noFill/>
          <a:ln/>
        </p:spPr>
        <p:txBody>
          <a:bodyPr wrap="none" lIns="0" tIns="0" rIns="0" bIns="0" rtlCol="0" anchor="t"/>
          <a:lstStyle/>
          <a:p>
            <a:pPr marL="0" indent="0" algn="l">
              <a:lnSpc>
                <a:spcPts val="1350"/>
              </a:lnSpc>
              <a:buNone/>
            </a:pPr>
            <a:r>
              <a:rPr lang="en-US" sz="1100" dirty="0">
                <a:solidFill>
                  <a:srgbClr val="3C3939"/>
                </a:solidFill>
                <a:latin typeface="Raleway" pitchFamily="34" charset="0"/>
                <a:ea typeface="Raleway" pitchFamily="34" charset="-122"/>
                <a:cs typeface="Raleway" pitchFamily="34" charset="-120"/>
              </a:rPr>
              <a:t>Week 4: Custom Logic</a:t>
            </a:r>
            <a:endParaRPr lang="en-US" sz="1100" dirty="0"/>
          </a:p>
        </p:txBody>
      </p:sp>
      <p:sp>
        <p:nvSpPr>
          <p:cNvPr id="31" name="Shape 28"/>
          <p:cNvSpPr/>
          <p:nvPr/>
        </p:nvSpPr>
        <p:spPr>
          <a:xfrm>
            <a:off x="1389459" y="6730246"/>
            <a:ext cx="7058144" cy="531733"/>
          </a:xfrm>
          <a:prstGeom prst="roundRect">
            <a:avLst>
              <a:gd name="adj" fmla="val 8939"/>
            </a:avLst>
          </a:prstGeom>
          <a:solidFill>
            <a:srgbClr val="F2F2F2"/>
          </a:solidFill>
          <a:ln/>
        </p:spPr>
        <p:txBody>
          <a:bodyPr/>
          <a:lstStyle/>
          <a:p>
            <a:endParaRPr lang="en-US"/>
          </a:p>
        </p:txBody>
      </p:sp>
      <p:sp>
        <p:nvSpPr>
          <p:cNvPr id="32" name="Shape 29"/>
          <p:cNvSpPr/>
          <p:nvPr/>
        </p:nvSpPr>
        <p:spPr>
          <a:xfrm>
            <a:off x="1383863" y="6730246"/>
            <a:ext cx="7069336" cy="531733"/>
          </a:xfrm>
          <a:prstGeom prst="roundRect">
            <a:avLst>
              <a:gd name="adj" fmla="val 3193"/>
            </a:avLst>
          </a:prstGeom>
          <a:solidFill>
            <a:srgbClr val="F2F2F2"/>
          </a:solidFill>
          <a:ln/>
        </p:spPr>
        <p:txBody>
          <a:bodyPr/>
          <a:lstStyle/>
          <a:p>
            <a:endParaRPr lang="en-US"/>
          </a:p>
        </p:txBody>
      </p:sp>
      <p:sp>
        <p:nvSpPr>
          <p:cNvPr id="33" name="Text 30"/>
          <p:cNvSpPr/>
          <p:nvPr/>
        </p:nvSpPr>
        <p:spPr>
          <a:xfrm>
            <a:off x="1496973" y="6815018"/>
            <a:ext cx="6843117" cy="362188"/>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highlight>
                  <a:srgbClr val="F2F2F2"/>
                </a:highlight>
                <a:latin typeface="Consolas" pitchFamily="34" charset="0"/>
                <a:ea typeface="Consolas" pitchFamily="34" charset="-122"/>
                <a:cs typeface="Consolas" pitchFamily="34" charset="-120"/>
              </a:rPr>
              <a:t># Add your special saucemiddleware.append(YourCustomMiddleware())</a:t>
            </a:r>
            <a:endParaRPr lang="en-US" sz="850" dirty="0"/>
          </a:p>
        </p:txBody>
      </p:sp>
      <p:sp>
        <p:nvSpPr>
          <p:cNvPr id="34" name="Text 31"/>
          <p:cNvSpPr/>
          <p:nvPr/>
        </p:nvSpPr>
        <p:spPr>
          <a:xfrm>
            <a:off x="696397" y="7389257"/>
            <a:ext cx="7751207" cy="362188"/>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latin typeface="Roboto" pitchFamily="34" charset="0"/>
                <a:ea typeface="Roboto" pitchFamily="34" charset="-122"/>
                <a:cs typeface="Roboto" pitchFamily="34" charset="-120"/>
              </a:rPr>
              <a:t>Don't try to migrate everything at once. Start with the biggest pain point - usually token costs with summarization middleware. Then add safety, optimization, and custom logic incrementally. Each week builds on the previous, giving you confidence and immediate value.</a:t>
            </a:r>
            <a:endParaRPr lang="en-US" sz="850" dirty="0"/>
          </a:p>
        </p:txBody>
      </p:sp>
      <p:pic>
        <p:nvPicPr>
          <p:cNvPr id="35" name="Picture 34">
            <a:extLst>
              <a:ext uri="{FF2B5EF4-FFF2-40B4-BE49-F238E27FC236}">
                <a16:creationId xmlns:a16="http://schemas.microsoft.com/office/drawing/2014/main" id="{1D769EF5-9F2E-DD71-5522-3786AA2C789C}"/>
              </a:ext>
            </a:extLst>
          </p:cNvPr>
          <p:cNvPicPr>
            <a:picLocks noChangeAspect="1"/>
          </p:cNvPicPr>
          <p:nvPr/>
        </p:nvPicPr>
        <p:blipFill>
          <a:blip r:embed="rId4"/>
          <a:stretch>
            <a:fillRect/>
          </a:stretch>
        </p:blipFill>
        <p:spPr>
          <a:xfrm>
            <a:off x="0" y="-31294"/>
            <a:ext cx="14630400" cy="824139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53641"/>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Test Results</a:t>
            </a:r>
            <a:endParaRPr lang="en-US" sz="3900" dirty="0"/>
          </a:p>
        </p:txBody>
      </p:sp>
      <p:sp>
        <p:nvSpPr>
          <p:cNvPr id="3" name="Text 1"/>
          <p:cNvSpPr/>
          <p:nvPr/>
        </p:nvSpPr>
        <p:spPr>
          <a:xfrm>
            <a:off x="793790" y="1471374"/>
            <a:ext cx="4409242"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Everything we Validated</a:t>
            </a:r>
            <a:endParaRPr lang="en-US" sz="3100" dirty="0"/>
          </a:p>
        </p:txBody>
      </p:sp>
      <p:sp>
        <p:nvSpPr>
          <p:cNvPr id="4" name="Shape 2"/>
          <p:cNvSpPr/>
          <p:nvPr/>
        </p:nvSpPr>
        <p:spPr>
          <a:xfrm>
            <a:off x="793790" y="2265164"/>
            <a:ext cx="13042821" cy="4011573"/>
          </a:xfrm>
          <a:prstGeom prst="roundRect">
            <a:avLst>
              <a:gd name="adj" fmla="val 2078"/>
            </a:avLst>
          </a:prstGeom>
          <a:noFill/>
          <a:ln w="7620">
            <a:solidFill>
              <a:srgbClr val="000000">
                <a:alpha val="8000"/>
              </a:srgbClr>
            </a:solidFill>
            <a:prstDash val="solid"/>
          </a:ln>
        </p:spPr>
        <p:txBody>
          <a:bodyPr/>
          <a:lstStyle/>
          <a:p>
            <a:endParaRPr lang="en-US"/>
          </a:p>
        </p:txBody>
      </p:sp>
      <p:sp>
        <p:nvSpPr>
          <p:cNvPr id="5" name="Shape 3"/>
          <p:cNvSpPr/>
          <p:nvPr/>
        </p:nvSpPr>
        <p:spPr>
          <a:xfrm>
            <a:off x="801410" y="2272784"/>
            <a:ext cx="13027581" cy="570905"/>
          </a:xfrm>
          <a:prstGeom prst="rect">
            <a:avLst/>
          </a:prstGeom>
          <a:solidFill>
            <a:srgbClr val="FFFFFF">
              <a:alpha val="4000"/>
            </a:srgbClr>
          </a:solidFill>
          <a:ln/>
        </p:spPr>
        <p:txBody>
          <a:bodyPr/>
          <a:lstStyle/>
          <a:p>
            <a:endParaRPr lang="en-US"/>
          </a:p>
        </p:txBody>
      </p:sp>
      <p:sp>
        <p:nvSpPr>
          <p:cNvPr id="6" name="Text 4"/>
          <p:cNvSpPr/>
          <p:nvPr/>
        </p:nvSpPr>
        <p:spPr>
          <a:xfrm>
            <a:off x="999887" y="2399467"/>
            <a:ext cx="4810482"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Component</a:t>
            </a:r>
            <a:endParaRPr lang="en-US" sz="1550" dirty="0"/>
          </a:p>
        </p:txBody>
      </p:sp>
      <p:sp>
        <p:nvSpPr>
          <p:cNvPr id="7" name="Text 5"/>
          <p:cNvSpPr/>
          <p:nvPr/>
        </p:nvSpPr>
        <p:spPr>
          <a:xfrm>
            <a:off x="6214705" y="2399467"/>
            <a:ext cx="1549717"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Status</a:t>
            </a:r>
            <a:endParaRPr lang="en-US" sz="1550" dirty="0"/>
          </a:p>
        </p:txBody>
      </p:sp>
      <p:sp>
        <p:nvSpPr>
          <p:cNvPr id="8" name="Text 6"/>
          <p:cNvSpPr/>
          <p:nvPr/>
        </p:nvSpPr>
        <p:spPr>
          <a:xfrm>
            <a:off x="8168759" y="2399467"/>
            <a:ext cx="5461873"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Notes</a:t>
            </a:r>
            <a:endParaRPr lang="en-US" sz="1550" dirty="0"/>
          </a:p>
        </p:txBody>
      </p:sp>
      <p:sp>
        <p:nvSpPr>
          <p:cNvPr id="9" name="Shape 7"/>
          <p:cNvSpPr/>
          <p:nvPr/>
        </p:nvSpPr>
        <p:spPr>
          <a:xfrm>
            <a:off x="801410" y="2843689"/>
            <a:ext cx="13027581" cy="570905"/>
          </a:xfrm>
          <a:prstGeom prst="rect">
            <a:avLst/>
          </a:prstGeom>
          <a:solidFill>
            <a:srgbClr val="000000">
              <a:alpha val="4000"/>
            </a:srgbClr>
          </a:solidFill>
          <a:ln/>
        </p:spPr>
        <p:txBody>
          <a:bodyPr/>
          <a:lstStyle/>
          <a:p>
            <a:endParaRPr lang="en-US"/>
          </a:p>
        </p:txBody>
      </p:sp>
      <p:sp>
        <p:nvSpPr>
          <p:cNvPr id="10" name="Text 8"/>
          <p:cNvSpPr/>
          <p:nvPr/>
        </p:nvSpPr>
        <p:spPr>
          <a:xfrm>
            <a:off x="999887" y="2970371"/>
            <a:ext cx="4810482"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SummarizationMiddleware</a:t>
            </a:r>
            <a:endParaRPr lang="en-US" sz="1550" dirty="0"/>
          </a:p>
        </p:txBody>
      </p:sp>
      <p:sp>
        <p:nvSpPr>
          <p:cNvPr id="11" name="Text 9"/>
          <p:cNvSpPr/>
          <p:nvPr/>
        </p:nvSpPr>
        <p:spPr>
          <a:xfrm>
            <a:off x="6214705" y="2970371"/>
            <a:ext cx="1549717"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Roboto" pitchFamily="34" charset="0"/>
                <a:ea typeface="Roboto" pitchFamily="34" charset="-122"/>
                <a:cs typeface="Roboto" pitchFamily="34" charset="-120"/>
              </a:rPr>
              <a:t>✅</a:t>
            </a:r>
            <a:r>
              <a:rPr lang="en-US" sz="1550" b="1" dirty="0">
                <a:solidFill>
                  <a:srgbClr val="D6D9D7"/>
                </a:solidFill>
                <a:latin typeface="Roboto" pitchFamily="34" charset="0"/>
                <a:ea typeface="Roboto" pitchFamily="34" charset="-122"/>
                <a:cs typeface="Roboto" pitchFamily="34" charset="-120"/>
              </a:rPr>
              <a:t> Verified</a:t>
            </a:r>
            <a:endParaRPr lang="en-US" sz="1550" dirty="0"/>
          </a:p>
        </p:txBody>
      </p:sp>
      <p:sp>
        <p:nvSpPr>
          <p:cNvPr id="12" name="Text 10"/>
          <p:cNvSpPr/>
          <p:nvPr/>
        </p:nvSpPr>
        <p:spPr>
          <a:xfrm>
            <a:off x="8168759" y="2970371"/>
            <a:ext cx="546187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Requires model parameter</a:t>
            </a:r>
            <a:endParaRPr lang="en-US" sz="1550" dirty="0"/>
          </a:p>
        </p:txBody>
      </p:sp>
      <p:sp>
        <p:nvSpPr>
          <p:cNvPr id="13" name="Shape 11"/>
          <p:cNvSpPr/>
          <p:nvPr/>
        </p:nvSpPr>
        <p:spPr>
          <a:xfrm>
            <a:off x="801410" y="3414593"/>
            <a:ext cx="13027581" cy="570905"/>
          </a:xfrm>
          <a:prstGeom prst="rect">
            <a:avLst/>
          </a:prstGeom>
          <a:solidFill>
            <a:srgbClr val="FFFFFF">
              <a:alpha val="4000"/>
            </a:srgbClr>
          </a:solidFill>
          <a:ln/>
        </p:spPr>
        <p:txBody>
          <a:bodyPr/>
          <a:lstStyle/>
          <a:p>
            <a:endParaRPr lang="en-US"/>
          </a:p>
        </p:txBody>
      </p:sp>
      <p:sp>
        <p:nvSpPr>
          <p:cNvPr id="14" name="Text 12"/>
          <p:cNvSpPr/>
          <p:nvPr/>
        </p:nvSpPr>
        <p:spPr>
          <a:xfrm>
            <a:off x="999887" y="3541276"/>
            <a:ext cx="4810482"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Prompt Caching with Agent</a:t>
            </a:r>
            <a:endParaRPr lang="en-US" sz="1550" dirty="0"/>
          </a:p>
        </p:txBody>
      </p:sp>
      <p:sp>
        <p:nvSpPr>
          <p:cNvPr id="15" name="Text 13"/>
          <p:cNvSpPr/>
          <p:nvPr/>
        </p:nvSpPr>
        <p:spPr>
          <a:xfrm>
            <a:off x="6214705" y="3541276"/>
            <a:ext cx="1549717"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Roboto" pitchFamily="34" charset="0"/>
                <a:ea typeface="Roboto" pitchFamily="34" charset="-122"/>
                <a:cs typeface="Roboto" pitchFamily="34" charset="-120"/>
              </a:rPr>
              <a:t>✅</a:t>
            </a:r>
            <a:r>
              <a:rPr lang="en-US" sz="1550" dirty="0">
                <a:solidFill>
                  <a:srgbClr val="3C3939"/>
                </a:solidFill>
                <a:latin typeface="Roboto" pitchFamily="34" charset="0"/>
                <a:ea typeface="Roboto" pitchFamily="34" charset="-122"/>
                <a:cs typeface="Roboto" pitchFamily="34" charset="-120"/>
              </a:rPr>
              <a:t> Verified</a:t>
            </a:r>
            <a:endParaRPr lang="en-US" sz="1550" dirty="0"/>
          </a:p>
        </p:txBody>
      </p:sp>
      <p:sp>
        <p:nvSpPr>
          <p:cNvPr id="16" name="Text 14"/>
          <p:cNvSpPr/>
          <p:nvPr/>
        </p:nvSpPr>
        <p:spPr>
          <a:xfrm>
            <a:off x="8168759" y="3541276"/>
            <a:ext cx="546187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Works with Anthropic models</a:t>
            </a:r>
            <a:endParaRPr lang="en-US" sz="1550" dirty="0"/>
          </a:p>
        </p:txBody>
      </p:sp>
      <p:sp>
        <p:nvSpPr>
          <p:cNvPr id="17" name="Shape 15"/>
          <p:cNvSpPr/>
          <p:nvPr/>
        </p:nvSpPr>
        <p:spPr>
          <a:xfrm>
            <a:off x="801410" y="3985498"/>
            <a:ext cx="13027581" cy="570905"/>
          </a:xfrm>
          <a:prstGeom prst="rect">
            <a:avLst/>
          </a:prstGeom>
          <a:solidFill>
            <a:srgbClr val="000000">
              <a:alpha val="4000"/>
            </a:srgbClr>
          </a:solidFill>
          <a:ln/>
        </p:spPr>
        <p:txBody>
          <a:bodyPr/>
          <a:lstStyle/>
          <a:p>
            <a:endParaRPr lang="en-US"/>
          </a:p>
        </p:txBody>
      </p:sp>
      <p:sp>
        <p:nvSpPr>
          <p:cNvPr id="18" name="Text 16"/>
          <p:cNvSpPr/>
          <p:nvPr/>
        </p:nvSpPr>
        <p:spPr>
          <a:xfrm>
            <a:off x="999887" y="4112181"/>
            <a:ext cx="4810482"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HumanInTheLoopMiddleware</a:t>
            </a:r>
            <a:endParaRPr lang="en-US" sz="1550" dirty="0"/>
          </a:p>
        </p:txBody>
      </p:sp>
      <p:sp>
        <p:nvSpPr>
          <p:cNvPr id="19" name="Text 17"/>
          <p:cNvSpPr/>
          <p:nvPr/>
        </p:nvSpPr>
        <p:spPr>
          <a:xfrm>
            <a:off x="6214705" y="4112181"/>
            <a:ext cx="1549717"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Roboto" pitchFamily="34" charset="0"/>
                <a:ea typeface="Roboto" pitchFamily="34" charset="-122"/>
                <a:cs typeface="Roboto" pitchFamily="34" charset="-120"/>
              </a:rPr>
              <a:t>✅</a:t>
            </a:r>
            <a:r>
              <a:rPr lang="en-US" sz="1550" dirty="0">
                <a:solidFill>
                  <a:srgbClr val="3C3939"/>
                </a:solidFill>
                <a:latin typeface="Roboto" pitchFamily="34" charset="0"/>
                <a:ea typeface="Roboto" pitchFamily="34" charset="-122"/>
                <a:cs typeface="Roboto" pitchFamily="34" charset="-120"/>
              </a:rPr>
              <a:t> Verified</a:t>
            </a:r>
            <a:endParaRPr lang="en-US" sz="1550" dirty="0"/>
          </a:p>
        </p:txBody>
      </p:sp>
      <p:sp>
        <p:nvSpPr>
          <p:cNvPr id="20" name="Text 18"/>
          <p:cNvSpPr/>
          <p:nvPr/>
        </p:nvSpPr>
        <p:spPr>
          <a:xfrm>
            <a:off x="8168759" y="4112181"/>
            <a:ext cx="546187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Requires interrupt_on dict</a:t>
            </a:r>
            <a:endParaRPr lang="en-US" sz="1550" dirty="0"/>
          </a:p>
        </p:txBody>
      </p:sp>
      <p:sp>
        <p:nvSpPr>
          <p:cNvPr id="21" name="Shape 19"/>
          <p:cNvSpPr/>
          <p:nvPr/>
        </p:nvSpPr>
        <p:spPr>
          <a:xfrm>
            <a:off x="801410" y="4556403"/>
            <a:ext cx="13027581" cy="570905"/>
          </a:xfrm>
          <a:prstGeom prst="rect">
            <a:avLst/>
          </a:prstGeom>
          <a:solidFill>
            <a:srgbClr val="FFFFFF">
              <a:alpha val="4000"/>
            </a:srgbClr>
          </a:solidFill>
          <a:ln/>
        </p:spPr>
        <p:txBody>
          <a:bodyPr/>
          <a:lstStyle/>
          <a:p>
            <a:endParaRPr lang="en-US"/>
          </a:p>
        </p:txBody>
      </p:sp>
      <p:sp>
        <p:nvSpPr>
          <p:cNvPr id="22" name="Text 20"/>
          <p:cNvSpPr/>
          <p:nvPr/>
        </p:nvSpPr>
        <p:spPr>
          <a:xfrm>
            <a:off x="999887" y="4683085"/>
            <a:ext cx="4810482"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Basic Agent Stack</a:t>
            </a:r>
            <a:endParaRPr lang="en-US" sz="1550" dirty="0"/>
          </a:p>
        </p:txBody>
      </p:sp>
      <p:sp>
        <p:nvSpPr>
          <p:cNvPr id="23" name="Text 21"/>
          <p:cNvSpPr/>
          <p:nvPr/>
        </p:nvSpPr>
        <p:spPr>
          <a:xfrm>
            <a:off x="6214705" y="4683085"/>
            <a:ext cx="1549717"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Roboto" pitchFamily="34" charset="0"/>
                <a:ea typeface="Roboto" pitchFamily="34" charset="-122"/>
                <a:cs typeface="Roboto" pitchFamily="34" charset="-120"/>
              </a:rPr>
              <a:t>✅</a:t>
            </a:r>
            <a:r>
              <a:rPr lang="en-US" sz="1550" dirty="0">
                <a:solidFill>
                  <a:srgbClr val="3C3939"/>
                </a:solidFill>
                <a:latin typeface="Roboto" pitchFamily="34" charset="0"/>
                <a:ea typeface="Roboto" pitchFamily="34" charset="-122"/>
                <a:cs typeface="Roboto" pitchFamily="34" charset="-120"/>
              </a:rPr>
              <a:t> Verified</a:t>
            </a:r>
            <a:endParaRPr lang="en-US" sz="1550" dirty="0"/>
          </a:p>
        </p:txBody>
      </p:sp>
      <p:sp>
        <p:nvSpPr>
          <p:cNvPr id="24" name="Text 22"/>
          <p:cNvSpPr/>
          <p:nvPr/>
        </p:nvSpPr>
        <p:spPr>
          <a:xfrm>
            <a:off x="8168759" y="4683085"/>
            <a:ext cx="546187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Full stack with tools works</a:t>
            </a:r>
            <a:endParaRPr lang="en-US" sz="1550" dirty="0"/>
          </a:p>
        </p:txBody>
      </p:sp>
      <p:sp>
        <p:nvSpPr>
          <p:cNvPr id="25" name="Shape 23"/>
          <p:cNvSpPr/>
          <p:nvPr/>
        </p:nvSpPr>
        <p:spPr>
          <a:xfrm>
            <a:off x="801410" y="5127308"/>
            <a:ext cx="13027581" cy="570905"/>
          </a:xfrm>
          <a:prstGeom prst="rect">
            <a:avLst/>
          </a:prstGeom>
          <a:solidFill>
            <a:srgbClr val="000000">
              <a:alpha val="4000"/>
            </a:srgbClr>
          </a:solidFill>
          <a:ln/>
        </p:spPr>
        <p:txBody>
          <a:bodyPr/>
          <a:lstStyle/>
          <a:p>
            <a:endParaRPr lang="en-US"/>
          </a:p>
        </p:txBody>
      </p:sp>
      <p:sp>
        <p:nvSpPr>
          <p:cNvPr id="26" name="Text 24"/>
          <p:cNvSpPr/>
          <p:nvPr/>
        </p:nvSpPr>
        <p:spPr>
          <a:xfrm>
            <a:off x="999887" y="5253990"/>
            <a:ext cx="4810482"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Custom LoggingMiddleware</a:t>
            </a:r>
            <a:endParaRPr lang="en-US" sz="1550" dirty="0"/>
          </a:p>
        </p:txBody>
      </p:sp>
      <p:sp>
        <p:nvSpPr>
          <p:cNvPr id="27" name="Text 25"/>
          <p:cNvSpPr/>
          <p:nvPr/>
        </p:nvSpPr>
        <p:spPr>
          <a:xfrm>
            <a:off x="6214705" y="5253990"/>
            <a:ext cx="1549717"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Roboto" pitchFamily="34" charset="0"/>
                <a:ea typeface="Roboto" pitchFamily="34" charset="-122"/>
                <a:cs typeface="Roboto" pitchFamily="34" charset="-120"/>
              </a:rPr>
              <a:t>✅</a:t>
            </a:r>
            <a:r>
              <a:rPr lang="en-US" sz="1550" dirty="0">
                <a:solidFill>
                  <a:srgbClr val="3C3939"/>
                </a:solidFill>
                <a:latin typeface="Roboto" pitchFamily="34" charset="0"/>
                <a:ea typeface="Roboto" pitchFamily="34" charset="-122"/>
                <a:cs typeface="Roboto" pitchFamily="34" charset="-120"/>
              </a:rPr>
              <a:t> Verified</a:t>
            </a:r>
            <a:endParaRPr lang="en-US" sz="1550" dirty="0"/>
          </a:p>
        </p:txBody>
      </p:sp>
      <p:sp>
        <p:nvSpPr>
          <p:cNvPr id="28" name="Text 26"/>
          <p:cNvSpPr/>
          <p:nvPr/>
        </p:nvSpPr>
        <p:spPr>
          <a:xfrm>
            <a:off x="8168759" y="5253990"/>
            <a:ext cx="546187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AgentMiddleware base class available</a:t>
            </a:r>
            <a:endParaRPr lang="en-US" sz="1550" dirty="0"/>
          </a:p>
        </p:txBody>
      </p:sp>
      <p:sp>
        <p:nvSpPr>
          <p:cNvPr id="29" name="Shape 27"/>
          <p:cNvSpPr/>
          <p:nvPr/>
        </p:nvSpPr>
        <p:spPr>
          <a:xfrm>
            <a:off x="801410" y="5698212"/>
            <a:ext cx="13027581" cy="570905"/>
          </a:xfrm>
          <a:prstGeom prst="rect">
            <a:avLst/>
          </a:prstGeom>
          <a:solidFill>
            <a:srgbClr val="FFFFFF">
              <a:alpha val="4000"/>
            </a:srgbClr>
          </a:solidFill>
          <a:ln/>
        </p:spPr>
        <p:txBody>
          <a:bodyPr/>
          <a:lstStyle/>
          <a:p>
            <a:endParaRPr lang="en-US"/>
          </a:p>
        </p:txBody>
      </p:sp>
      <p:sp>
        <p:nvSpPr>
          <p:cNvPr id="30" name="Text 28"/>
          <p:cNvSpPr/>
          <p:nvPr/>
        </p:nvSpPr>
        <p:spPr>
          <a:xfrm>
            <a:off x="999887" y="5824895"/>
            <a:ext cx="4810482"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Migration @decorator</a:t>
            </a:r>
            <a:endParaRPr lang="en-US" sz="1550" dirty="0"/>
          </a:p>
        </p:txBody>
      </p:sp>
      <p:sp>
        <p:nvSpPr>
          <p:cNvPr id="31" name="Text 29"/>
          <p:cNvSpPr/>
          <p:nvPr/>
        </p:nvSpPr>
        <p:spPr>
          <a:xfrm>
            <a:off x="6214705" y="5824895"/>
            <a:ext cx="1549717"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Roboto" pitchFamily="34" charset="0"/>
                <a:ea typeface="Roboto" pitchFamily="34" charset="-122"/>
                <a:cs typeface="Roboto" pitchFamily="34" charset="-120"/>
              </a:rPr>
              <a:t>✅</a:t>
            </a:r>
            <a:r>
              <a:rPr lang="en-US" sz="1550" dirty="0">
                <a:solidFill>
                  <a:srgbClr val="3C3939"/>
                </a:solidFill>
                <a:latin typeface="Roboto" pitchFamily="34" charset="0"/>
                <a:ea typeface="Roboto" pitchFamily="34" charset="-122"/>
                <a:cs typeface="Roboto" pitchFamily="34" charset="-120"/>
              </a:rPr>
              <a:t> Verified</a:t>
            </a:r>
            <a:endParaRPr lang="en-US" sz="1550" dirty="0"/>
          </a:p>
        </p:txBody>
      </p:sp>
      <p:sp>
        <p:nvSpPr>
          <p:cNvPr id="32" name="Text 30"/>
          <p:cNvSpPr/>
          <p:nvPr/>
        </p:nvSpPr>
        <p:spPr>
          <a:xfrm>
            <a:off x="8168759" y="5824895"/>
            <a:ext cx="5461873"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Decorator pattern functional</a:t>
            </a:r>
            <a:endParaRPr lang="en-US" sz="1550" dirty="0"/>
          </a:p>
        </p:txBody>
      </p:sp>
      <p:sp>
        <p:nvSpPr>
          <p:cNvPr id="33" name="Text 31"/>
          <p:cNvSpPr/>
          <p:nvPr/>
        </p:nvSpPr>
        <p:spPr>
          <a:xfrm>
            <a:off x="793790" y="6499979"/>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Tested with:</a:t>
            </a:r>
            <a:r>
              <a:rPr lang="en-US" sz="1550" dirty="0">
                <a:solidFill>
                  <a:srgbClr val="3C3939"/>
                </a:solidFill>
                <a:latin typeface="Roboto" pitchFamily="34" charset="0"/>
                <a:ea typeface="Roboto" pitchFamily="34" charset="-122"/>
                <a:cs typeface="Roboto" pitchFamily="34" charset="-120"/>
              </a:rPr>
              <a:t> langchain==1.0.0a10</a:t>
            </a:r>
            <a:endParaRPr lang="en-US" sz="1550" dirty="0"/>
          </a:p>
        </p:txBody>
      </p:sp>
      <p:sp>
        <p:nvSpPr>
          <p:cNvPr id="34" name="Text 32"/>
          <p:cNvSpPr/>
          <p:nvPr/>
        </p:nvSpPr>
        <p:spPr>
          <a:xfrm>
            <a:off x="793790" y="704076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Every code example in this presentation has been validated against the actual LangChain alpha release. No theoretical examples - everything you see here works today. We've done the testing so you can focus on building.</a:t>
            </a:r>
            <a:endParaRPr lang="en-US" sz="15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0564"/>
            <a:ext cx="3473291" cy="434102"/>
          </a:xfrm>
          <a:prstGeom prst="rect">
            <a:avLst/>
          </a:prstGeom>
          <a:noFill/>
          <a:ln/>
        </p:spPr>
        <p:txBody>
          <a:bodyPr wrap="none" lIns="0" tIns="0" rIns="0" bIns="0" rtlCol="0" anchor="t"/>
          <a:lstStyle/>
          <a:p>
            <a:pPr marL="0" indent="0" algn="l">
              <a:lnSpc>
                <a:spcPts val="3400"/>
              </a:lnSpc>
              <a:buNone/>
            </a:pPr>
            <a:r>
              <a:rPr lang="en-US" sz="2700" dirty="0">
                <a:solidFill>
                  <a:srgbClr val="1B1B27"/>
                </a:solidFill>
                <a:latin typeface="Raleway" pitchFamily="34" charset="0"/>
                <a:ea typeface="Raleway" pitchFamily="34" charset="-122"/>
                <a:cs typeface="Raleway" pitchFamily="34" charset="-120"/>
              </a:rPr>
              <a:t>Your Action Items</a:t>
            </a:r>
            <a:endParaRPr lang="en-US" sz="2700" dirty="0"/>
          </a:p>
        </p:txBody>
      </p:sp>
      <p:sp>
        <p:nvSpPr>
          <p:cNvPr id="4" name="Text 1"/>
          <p:cNvSpPr/>
          <p:nvPr/>
        </p:nvSpPr>
        <p:spPr>
          <a:xfrm>
            <a:off x="6280190" y="1343025"/>
            <a:ext cx="2820829" cy="347305"/>
          </a:xfrm>
          <a:prstGeom prst="rect">
            <a:avLst/>
          </a:prstGeom>
          <a:noFill/>
          <a:ln/>
        </p:spPr>
        <p:txBody>
          <a:bodyPr wrap="none" lIns="0" tIns="0" rIns="0" bIns="0" rtlCol="0" anchor="t"/>
          <a:lstStyle/>
          <a:p>
            <a:pPr marL="0" indent="0" algn="l">
              <a:lnSpc>
                <a:spcPts val="2700"/>
              </a:lnSpc>
              <a:buNone/>
            </a:pPr>
            <a:r>
              <a:rPr lang="en-US" sz="2150" dirty="0">
                <a:solidFill>
                  <a:srgbClr val="1B1B27"/>
                </a:solidFill>
                <a:latin typeface="Raleway" pitchFamily="34" charset="0"/>
                <a:ea typeface="Raleway" pitchFamily="34" charset="-122"/>
                <a:cs typeface="Raleway" pitchFamily="34" charset="-120"/>
              </a:rPr>
              <a:t>What to Do Tomorrow</a:t>
            </a:r>
            <a:endParaRPr lang="en-US" sz="2150" dirty="0"/>
          </a:p>
        </p:txBody>
      </p:sp>
      <p:sp>
        <p:nvSpPr>
          <p:cNvPr id="5" name="Text 2"/>
          <p:cNvSpPr/>
          <p:nvPr/>
        </p:nvSpPr>
        <p:spPr>
          <a:xfrm>
            <a:off x="6280190" y="1898690"/>
            <a:ext cx="138827" cy="173593"/>
          </a:xfrm>
          <a:prstGeom prst="rect">
            <a:avLst/>
          </a:prstGeom>
          <a:noFill/>
          <a:ln/>
        </p:spPr>
        <p:txBody>
          <a:bodyPr wrap="none" lIns="0" tIns="0" rIns="0" bIns="0" rtlCol="0" anchor="t"/>
          <a:lstStyle/>
          <a:p>
            <a:pPr marL="0" indent="0" algn="l">
              <a:lnSpc>
                <a:spcPts val="1750"/>
              </a:lnSpc>
              <a:buNone/>
            </a:pPr>
            <a:r>
              <a:rPr lang="en-US" sz="1050" dirty="0">
                <a:solidFill>
                  <a:srgbClr val="3C3939"/>
                </a:solidFill>
                <a:latin typeface="Raleway Light" pitchFamily="34" charset="0"/>
                <a:ea typeface="Raleway Light" pitchFamily="34" charset="-122"/>
                <a:cs typeface="Raleway Light" pitchFamily="34" charset="-120"/>
              </a:rPr>
              <a:t>01</a:t>
            </a:r>
            <a:endParaRPr lang="en-US" sz="1050" dirty="0"/>
          </a:p>
        </p:txBody>
      </p:sp>
      <p:sp>
        <p:nvSpPr>
          <p:cNvPr id="6" name="Shape 3"/>
          <p:cNvSpPr/>
          <p:nvPr/>
        </p:nvSpPr>
        <p:spPr>
          <a:xfrm>
            <a:off x="6280190" y="2119432"/>
            <a:ext cx="7556421" cy="15240"/>
          </a:xfrm>
          <a:prstGeom prst="rect">
            <a:avLst/>
          </a:prstGeom>
          <a:solidFill>
            <a:srgbClr val="1B1B27"/>
          </a:solidFill>
          <a:ln/>
        </p:spPr>
        <p:txBody>
          <a:bodyPr/>
          <a:lstStyle/>
          <a:p>
            <a:endParaRPr lang="en-US"/>
          </a:p>
        </p:txBody>
      </p:sp>
      <p:sp>
        <p:nvSpPr>
          <p:cNvPr id="7" name="Text 4"/>
          <p:cNvSpPr/>
          <p:nvPr/>
        </p:nvSpPr>
        <p:spPr>
          <a:xfrm>
            <a:off x="6280190" y="2219325"/>
            <a:ext cx="2198251" cy="217051"/>
          </a:xfrm>
          <a:prstGeom prst="rect">
            <a:avLst/>
          </a:prstGeom>
          <a:noFill/>
          <a:ln/>
        </p:spPr>
        <p:txBody>
          <a:bodyPr wrap="none" lIns="0" tIns="0" rIns="0" bIns="0" rtlCol="0" anchor="t"/>
          <a:lstStyle/>
          <a:p>
            <a:pPr marL="0" indent="0" algn="l">
              <a:lnSpc>
                <a:spcPts val="1700"/>
              </a:lnSpc>
              <a:buNone/>
            </a:pPr>
            <a:r>
              <a:rPr lang="en-US" sz="1350" dirty="0">
                <a:solidFill>
                  <a:srgbClr val="3C3939"/>
                </a:solidFill>
                <a:latin typeface="Raleway" pitchFamily="34" charset="0"/>
                <a:ea typeface="Raleway" pitchFamily="34" charset="-122"/>
                <a:cs typeface="Raleway" pitchFamily="34" charset="-120"/>
              </a:rPr>
              <a:t>Install the Alpha (2 minutes)</a:t>
            </a:r>
            <a:endParaRPr lang="en-US" sz="1350" dirty="0"/>
          </a:p>
        </p:txBody>
      </p:sp>
      <p:sp>
        <p:nvSpPr>
          <p:cNvPr id="8" name="Shape 5"/>
          <p:cNvSpPr/>
          <p:nvPr/>
        </p:nvSpPr>
        <p:spPr>
          <a:xfrm>
            <a:off x="6280190" y="2592586"/>
            <a:ext cx="7556421" cy="430649"/>
          </a:xfrm>
          <a:prstGeom prst="roundRect">
            <a:avLst>
              <a:gd name="adj" fmla="val 13550"/>
            </a:avLst>
          </a:prstGeom>
          <a:solidFill>
            <a:srgbClr val="F2F2F2"/>
          </a:solidFill>
          <a:ln/>
        </p:spPr>
        <p:txBody>
          <a:bodyPr/>
          <a:lstStyle/>
          <a:p>
            <a:endParaRPr lang="en-US"/>
          </a:p>
        </p:txBody>
      </p:sp>
      <p:sp>
        <p:nvSpPr>
          <p:cNvPr id="9" name="Shape 6"/>
          <p:cNvSpPr/>
          <p:nvPr/>
        </p:nvSpPr>
        <p:spPr>
          <a:xfrm>
            <a:off x="6273284" y="2592586"/>
            <a:ext cx="7570232" cy="430649"/>
          </a:xfrm>
          <a:prstGeom prst="roundRect">
            <a:avLst>
              <a:gd name="adj" fmla="val 4839"/>
            </a:avLst>
          </a:prstGeom>
          <a:solidFill>
            <a:srgbClr val="F2F2F2"/>
          </a:solidFill>
          <a:ln/>
        </p:spPr>
        <p:txBody>
          <a:bodyPr/>
          <a:lstStyle/>
          <a:p>
            <a:endParaRPr lang="en-US"/>
          </a:p>
        </p:txBody>
      </p:sp>
      <p:sp>
        <p:nvSpPr>
          <p:cNvPr id="10" name="Text 7"/>
          <p:cNvSpPr/>
          <p:nvPr/>
        </p:nvSpPr>
        <p:spPr>
          <a:xfrm>
            <a:off x="6412111" y="2696766"/>
            <a:ext cx="7292578" cy="222290"/>
          </a:xfrm>
          <a:prstGeom prst="rect">
            <a:avLst/>
          </a:prstGeom>
          <a:noFill/>
          <a:ln/>
        </p:spPr>
        <p:txBody>
          <a:bodyPr wrap="none" lIns="0" tIns="0" rIns="0" bIns="0" rtlCol="0" anchor="t"/>
          <a:lstStyle/>
          <a:p>
            <a:pPr marL="0" indent="0" algn="l">
              <a:lnSpc>
                <a:spcPts val="1750"/>
              </a:lnSpc>
              <a:buNone/>
            </a:pPr>
            <a:r>
              <a:rPr lang="en-US" sz="1050" dirty="0">
                <a:solidFill>
                  <a:srgbClr val="3C3939"/>
                </a:solidFill>
                <a:highlight>
                  <a:srgbClr val="F2F2F2"/>
                </a:highlight>
                <a:latin typeface="Consolas" pitchFamily="34" charset="0"/>
                <a:ea typeface="Consolas" pitchFamily="34" charset="-122"/>
                <a:cs typeface="Consolas" pitchFamily="34" charset="-120"/>
              </a:rPr>
              <a:t>pip install --pre -U langchain==1.0.0a10 langgraph==1.0.0a4</a:t>
            </a:r>
            <a:endParaRPr lang="en-US" sz="1050" dirty="0"/>
          </a:p>
        </p:txBody>
      </p:sp>
      <p:sp>
        <p:nvSpPr>
          <p:cNvPr id="11" name="Text 8"/>
          <p:cNvSpPr/>
          <p:nvPr/>
        </p:nvSpPr>
        <p:spPr>
          <a:xfrm>
            <a:off x="6280190" y="3266242"/>
            <a:ext cx="138827" cy="173593"/>
          </a:xfrm>
          <a:prstGeom prst="rect">
            <a:avLst/>
          </a:prstGeom>
          <a:noFill/>
          <a:ln/>
        </p:spPr>
        <p:txBody>
          <a:bodyPr wrap="none" lIns="0" tIns="0" rIns="0" bIns="0" rtlCol="0" anchor="t"/>
          <a:lstStyle/>
          <a:p>
            <a:pPr marL="0" indent="0" algn="l">
              <a:lnSpc>
                <a:spcPts val="1750"/>
              </a:lnSpc>
              <a:buNone/>
            </a:pPr>
            <a:r>
              <a:rPr lang="en-US" sz="1050" dirty="0">
                <a:solidFill>
                  <a:srgbClr val="3C3939"/>
                </a:solidFill>
                <a:latin typeface="Raleway Light" pitchFamily="34" charset="0"/>
                <a:ea typeface="Raleway Light" pitchFamily="34" charset="-122"/>
                <a:cs typeface="Raleway Light" pitchFamily="34" charset="-120"/>
              </a:rPr>
              <a:t>02</a:t>
            </a:r>
            <a:endParaRPr lang="en-US" sz="1050" dirty="0"/>
          </a:p>
        </p:txBody>
      </p:sp>
      <p:sp>
        <p:nvSpPr>
          <p:cNvPr id="12" name="Shape 9"/>
          <p:cNvSpPr/>
          <p:nvPr/>
        </p:nvSpPr>
        <p:spPr>
          <a:xfrm>
            <a:off x="6280190" y="3486983"/>
            <a:ext cx="7556421" cy="15240"/>
          </a:xfrm>
          <a:prstGeom prst="rect">
            <a:avLst/>
          </a:prstGeom>
          <a:solidFill>
            <a:srgbClr val="1B1B27"/>
          </a:solidFill>
          <a:ln/>
        </p:spPr>
        <p:txBody>
          <a:bodyPr/>
          <a:lstStyle/>
          <a:p>
            <a:endParaRPr lang="en-US"/>
          </a:p>
        </p:txBody>
      </p:sp>
      <p:sp>
        <p:nvSpPr>
          <p:cNvPr id="13" name="Text 10"/>
          <p:cNvSpPr/>
          <p:nvPr/>
        </p:nvSpPr>
        <p:spPr>
          <a:xfrm>
            <a:off x="6280190" y="3586877"/>
            <a:ext cx="2704624" cy="217051"/>
          </a:xfrm>
          <a:prstGeom prst="rect">
            <a:avLst/>
          </a:prstGeom>
          <a:noFill/>
          <a:ln/>
        </p:spPr>
        <p:txBody>
          <a:bodyPr wrap="none" lIns="0" tIns="0" rIns="0" bIns="0" rtlCol="0" anchor="t"/>
          <a:lstStyle/>
          <a:p>
            <a:pPr marL="0" indent="0" algn="l">
              <a:lnSpc>
                <a:spcPts val="1700"/>
              </a:lnSpc>
              <a:buNone/>
            </a:pPr>
            <a:r>
              <a:rPr lang="en-US" sz="1350" dirty="0">
                <a:solidFill>
                  <a:srgbClr val="3C3939"/>
                </a:solidFill>
                <a:latin typeface="Raleway" pitchFamily="34" charset="0"/>
                <a:ea typeface="Raleway" pitchFamily="34" charset="-122"/>
                <a:cs typeface="Raleway" pitchFamily="34" charset="-120"/>
              </a:rPr>
              <a:t>Add One Middleware (10 minutes)</a:t>
            </a:r>
            <a:endParaRPr lang="en-US" sz="1350" dirty="0"/>
          </a:p>
        </p:txBody>
      </p:sp>
      <p:sp>
        <p:nvSpPr>
          <p:cNvPr id="14" name="Text 11"/>
          <p:cNvSpPr/>
          <p:nvPr/>
        </p:nvSpPr>
        <p:spPr>
          <a:xfrm>
            <a:off x="6280190" y="3887272"/>
            <a:ext cx="7556421" cy="222290"/>
          </a:xfrm>
          <a:prstGeom prst="rect">
            <a:avLst/>
          </a:prstGeom>
          <a:noFill/>
          <a:ln/>
        </p:spPr>
        <p:txBody>
          <a:bodyPr wrap="none" lIns="0" tIns="0" rIns="0" bIns="0" rtlCol="0" anchor="t"/>
          <a:lstStyle/>
          <a:p>
            <a:pPr marL="0" indent="0" algn="l">
              <a:lnSpc>
                <a:spcPts val="1750"/>
              </a:lnSpc>
              <a:buNone/>
            </a:pPr>
            <a:r>
              <a:rPr lang="en-US" sz="1050" dirty="0">
                <a:solidFill>
                  <a:srgbClr val="3C3939"/>
                </a:solidFill>
                <a:latin typeface="Roboto" pitchFamily="34" charset="0"/>
                <a:ea typeface="Roboto" pitchFamily="34" charset="-122"/>
                <a:cs typeface="Roboto" pitchFamily="34" charset="-120"/>
              </a:rPr>
              <a:t>Start with SummarizationMiddleware(model="openai:gpt-4o-mini")</a:t>
            </a:r>
            <a:endParaRPr lang="en-US" sz="1050" dirty="0"/>
          </a:p>
        </p:txBody>
      </p:sp>
      <p:sp>
        <p:nvSpPr>
          <p:cNvPr id="15" name="Text 12"/>
          <p:cNvSpPr/>
          <p:nvPr/>
        </p:nvSpPr>
        <p:spPr>
          <a:xfrm>
            <a:off x="6280190" y="4352568"/>
            <a:ext cx="138827" cy="173593"/>
          </a:xfrm>
          <a:prstGeom prst="rect">
            <a:avLst/>
          </a:prstGeom>
          <a:noFill/>
          <a:ln/>
        </p:spPr>
        <p:txBody>
          <a:bodyPr wrap="none" lIns="0" tIns="0" rIns="0" bIns="0" rtlCol="0" anchor="t"/>
          <a:lstStyle/>
          <a:p>
            <a:pPr marL="0" indent="0" algn="l">
              <a:lnSpc>
                <a:spcPts val="1750"/>
              </a:lnSpc>
              <a:buNone/>
            </a:pPr>
            <a:r>
              <a:rPr lang="en-US" sz="1050" dirty="0">
                <a:solidFill>
                  <a:srgbClr val="3C3939"/>
                </a:solidFill>
                <a:latin typeface="Raleway Light" pitchFamily="34" charset="0"/>
                <a:ea typeface="Raleway Light" pitchFamily="34" charset="-122"/>
                <a:cs typeface="Raleway Light" pitchFamily="34" charset="-120"/>
              </a:rPr>
              <a:t>03</a:t>
            </a:r>
            <a:endParaRPr lang="en-US" sz="1050" dirty="0"/>
          </a:p>
        </p:txBody>
      </p:sp>
      <p:sp>
        <p:nvSpPr>
          <p:cNvPr id="16" name="Shape 13"/>
          <p:cNvSpPr/>
          <p:nvPr/>
        </p:nvSpPr>
        <p:spPr>
          <a:xfrm>
            <a:off x="6280190" y="4573310"/>
            <a:ext cx="7556421" cy="15240"/>
          </a:xfrm>
          <a:prstGeom prst="rect">
            <a:avLst/>
          </a:prstGeom>
          <a:solidFill>
            <a:srgbClr val="1B1B27"/>
          </a:solidFill>
          <a:ln/>
        </p:spPr>
        <p:txBody>
          <a:bodyPr/>
          <a:lstStyle/>
          <a:p>
            <a:endParaRPr lang="en-US"/>
          </a:p>
        </p:txBody>
      </p:sp>
      <p:sp>
        <p:nvSpPr>
          <p:cNvPr id="17" name="Text 14"/>
          <p:cNvSpPr/>
          <p:nvPr/>
        </p:nvSpPr>
        <p:spPr>
          <a:xfrm>
            <a:off x="6280190" y="4673203"/>
            <a:ext cx="2397323" cy="217051"/>
          </a:xfrm>
          <a:prstGeom prst="rect">
            <a:avLst/>
          </a:prstGeom>
          <a:noFill/>
          <a:ln/>
        </p:spPr>
        <p:txBody>
          <a:bodyPr wrap="none" lIns="0" tIns="0" rIns="0" bIns="0" rtlCol="0" anchor="t"/>
          <a:lstStyle/>
          <a:p>
            <a:pPr marL="0" indent="0" algn="l">
              <a:lnSpc>
                <a:spcPts val="1700"/>
              </a:lnSpc>
              <a:buNone/>
            </a:pPr>
            <a:r>
              <a:rPr lang="en-US" sz="1350" dirty="0">
                <a:solidFill>
                  <a:srgbClr val="3C3939"/>
                </a:solidFill>
                <a:latin typeface="Raleway" pitchFamily="34" charset="0"/>
                <a:ea typeface="Raleway" pitchFamily="34" charset="-122"/>
                <a:cs typeface="Raleway" pitchFamily="34" charset="-120"/>
              </a:rPr>
              <a:t>Measure the Impact (ongoing)</a:t>
            </a:r>
            <a:endParaRPr lang="en-US" sz="1350" dirty="0"/>
          </a:p>
        </p:txBody>
      </p:sp>
      <p:sp>
        <p:nvSpPr>
          <p:cNvPr id="18" name="Text 15"/>
          <p:cNvSpPr/>
          <p:nvPr/>
        </p:nvSpPr>
        <p:spPr>
          <a:xfrm>
            <a:off x="6280190" y="4973598"/>
            <a:ext cx="7556421" cy="222290"/>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3C3939"/>
                </a:solidFill>
                <a:latin typeface="Roboto" pitchFamily="34" charset="0"/>
                <a:ea typeface="Roboto" pitchFamily="34" charset="-122"/>
                <a:cs typeface="Roboto" pitchFamily="34" charset="-120"/>
              </a:rPr>
              <a:t>Token usage</a:t>
            </a:r>
            <a:endParaRPr lang="en-US" sz="1050" dirty="0"/>
          </a:p>
        </p:txBody>
      </p:sp>
      <p:sp>
        <p:nvSpPr>
          <p:cNvPr id="19" name="Text 16"/>
          <p:cNvSpPr/>
          <p:nvPr/>
        </p:nvSpPr>
        <p:spPr>
          <a:xfrm>
            <a:off x="6280190" y="5244465"/>
            <a:ext cx="7556421" cy="222290"/>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3C3939"/>
                </a:solidFill>
                <a:latin typeface="Roboto" pitchFamily="34" charset="0"/>
                <a:ea typeface="Roboto" pitchFamily="34" charset="-122"/>
                <a:cs typeface="Roboto" pitchFamily="34" charset="-120"/>
              </a:rPr>
              <a:t>Cost reduction</a:t>
            </a:r>
            <a:endParaRPr lang="en-US" sz="1050" dirty="0"/>
          </a:p>
        </p:txBody>
      </p:sp>
      <p:sp>
        <p:nvSpPr>
          <p:cNvPr id="20" name="Text 17"/>
          <p:cNvSpPr/>
          <p:nvPr/>
        </p:nvSpPr>
        <p:spPr>
          <a:xfrm>
            <a:off x="6280190" y="5515332"/>
            <a:ext cx="7556421" cy="222290"/>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3C3939"/>
                </a:solidFill>
                <a:latin typeface="Roboto" pitchFamily="34" charset="0"/>
                <a:ea typeface="Roboto" pitchFamily="34" charset="-122"/>
                <a:cs typeface="Roboto" pitchFamily="34" charset="-120"/>
              </a:rPr>
              <a:t>Error rates</a:t>
            </a:r>
            <a:endParaRPr lang="en-US" sz="1050" dirty="0"/>
          </a:p>
        </p:txBody>
      </p:sp>
      <p:sp>
        <p:nvSpPr>
          <p:cNvPr id="21" name="Text 18"/>
          <p:cNvSpPr/>
          <p:nvPr/>
        </p:nvSpPr>
        <p:spPr>
          <a:xfrm>
            <a:off x="6280190" y="5980628"/>
            <a:ext cx="138827" cy="173593"/>
          </a:xfrm>
          <a:prstGeom prst="rect">
            <a:avLst/>
          </a:prstGeom>
          <a:noFill/>
          <a:ln/>
        </p:spPr>
        <p:txBody>
          <a:bodyPr wrap="none" lIns="0" tIns="0" rIns="0" bIns="0" rtlCol="0" anchor="t"/>
          <a:lstStyle/>
          <a:p>
            <a:pPr marL="0" indent="0" algn="l">
              <a:lnSpc>
                <a:spcPts val="1750"/>
              </a:lnSpc>
              <a:buNone/>
            </a:pPr>
            <a:r>
              <a:rPr lang="en-US" sz="1050" dirty="0">
                <a:solidFill>
                  <a:srgbClr val="3C3939"/>
                </a:solidFill>
                <a:latin typeface="Raleway Light" pitchFamily="34" charset="0"/>
                <a:ea typeface="Raleway Light" pitchFamily="34" charset="-122"/>
                <a:cs typeface="Raleway Light" pitchFamily="34" charset="-120"/>
              </a:rPr>
              <a:t>04</a:t>
            </a:r>
            <a:endParaRPr lang="en-US" sz="1050" dirty="0"/>
          </a:p>
        </p:txBody>
      </p:sp>
      <p:sp>
        <p:nvSpPr>
          <p:cNvPr id="22" name="Shape 19"/>
          <p:cNvSpPr/>
          <p:nvPr/>
        </p:nvSpPr>
        <p:spPr>
          <a:xfrm>
            <a:off x="6280190" y="6201370"/>
            <a:ext cx="7556421" cy="15240"/>
          </a:xfrm>
          <a:prstGeom prst="rect">
            <a:avLst/>
          </a:prstGeom>
          <a:solidFill>
            <a:srgbClr val="1B1B27"/>
          </a:solidFill>
          <a:ln/>
        </p:spPr>
        <p:txBody>
          <a:bodyPr/>
          <a:lstStyle/>
          <a:p>
            <a:endParaRPr lang="en-US"/>
          </a:p>
        </p:txBody>
      </p:sp>
      <p:sp>
        <p:nvSpPr>
          <p:cNvPr id="23" name="Text 20"/>
          <p:cNvSpPr/>
          <p:nvPr/>
        </p:nvSpPr>
        <p:spPr>
          <a:xfrm>
            <a:off x="6280190" y="6301264"/>
            <a:ext cx="1736646" cy="217051"/>
          </a:xfrm>
          <a:prstGeom prst="rect">
            <a:avLst/>
          </a:prstGeom>
          <a:noFill/>
          <a:ln/>
        </p:spPr>
        <p:txBody>
          <a:bodyPr wrap="none" lIns="0" tIns="0" rIns="0" bIns="0" rtlCol="0" anchor="t"/>
          <a:lstStyle/>
          <a:p>
            <a:pPr marL="0" indent="0" algn="l">
              <a:lnSpc>
                <a:spcPts val="1700"/>
              </a:lnSpc>
              <a:buNone/>
            </a:pPr>
            <a:r>
              <a:rPr lang="en-US" sz="1350" dirty="0">
                <a:solidFill>
                  <a:srgbClr val="3C3939"/>
                </a:solidFill>
                <a:latin typeface="Raleway" pitchFamily="34" charset="0"/>
                <a:ea typeface="Raleway" pitchFamily="34" charset="-122"/>
                <a:cs typeface="Raleway" pitchFamily="34" charset="-120"/>
              </a:rPr>
              <a:t>Share Your Results</a:t>
            </a:r>
            <a:endParaRPr lang="en-US" sz="1350" dirty="0"/>
          </a:p>
        </p:txBody>
      </p:sp>
      <p:sp>
        <p:nvSpPr>
          <p:cNvPr id="24" name="Text 21"/>
          <p:cNvSpPr/>
          <p:nvPr/>
        </p:nvSpPr>
        <p:spPr>
          <a:xfrm>
            <a:off x="6280190" y="6601658"/>
            <a:ext cx="7556421" cy="222290"/>
          </a:xfrm>
          <a:prstGeom prst="rect">
            <a:avLst/>
          </a:prstGeom>
          <a:noFill/>
          <a:ln/>
        </p:spPr>
        <p:txBody>
          <a:bodyPr wrap="none" lIns="0" tIns="0" rIns="0" bIns="0" rtlCol="0" anchor="t"/>
          <a:lstStyle/>
          <a:p>
            <a:pPr marL="0" indent="0" algn="l">
              <a:lnSpc>
                <a:spcPts val="1750"/>
              </a:lnSpc>
              <a:buNone/>
            </a:pPr>
            <a:r>
              <a:rPr lang="en-US" sz="1050" dirty="0">
                <a:solidFill>
                  <a:srgbClr val="3C3939"/>
                </a:solidFill>
                <a:latin typeface="Roboto" pitchFamily="34" charset="0"/>
                <a:ea typeface="Roboto" pitchFamily="34" charset="-122"/>
                <a:cs typeface="Roboto" pitchFamily="34" charset="-120"/>
              </a:rPr>
              <a:t>The community needs your success stories</a:t>
            </a:r>
            <a:endParaRPr lang="en-US" sz="1050" dirty="0"/>
          </a:p>
        </p:txBody>
      </p:sp>
      <p:sp>
        <p:nvSpPr>
          <p:cNvPr id="25" name="Text 22"/>
          <p:cNvSpPr/>
          <p:nvPr/>
        </p:nvSpPr>
        <p:spPr>
          <a:xfrm>
            <a:off x="6280190" y="7084338"/>
            <a:ext cx="7556421" cy="444579"/>
          </a:xfrm>
          <a:prstGeom prst="rect">
            <a:avLst/>
          </a:prstGeom>
          <a:noFill/>
          <a:ln/>
        </p:spPr>
        <p:txBody>
          <a:bodyPr wrap="square" lIns="0" tIns="0" rIns="0" bIns="0" rtlCol="0" anchor="t"/>
          <a:lstStyle/>
          <a:p>
            <a:pPr marL="0" indent="0" algn="l">
              <a:lnSpc>
                <a:spcPts val="1750"/>
              </a:lnSpc>
              <a:buNone/>
            </a:pPr>
            <a:r>
              <a:rPr lang="en-US" sz="1050" dirty="0">
                <a:solidFill>
                  <a:srgbClr val="3C3939"/>
                </a:solidFill>
                <a:latin typeface="Roboto" pitchFamily="34" charset="0"/>
                <a:ea typeface="Roboto" pitchFamily="34" charset="-122"/>
                <a:cs typeface="Roboto" pitchFamily="34" charset="-120"/>
              </a:rPr>
              <a:t>Don't overthink it - start with the smallest possible change and measure the impact. The middleware pattern is designed for incremental adoption, so you can add complexity as you gain confidence and see results.</a:t>
            </a:r>
            <a:endParaRPr lang="en-US" sz="10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80273"/>
          </a:xfrm>
          <a:prstGeom prst="rect">
            <a:avLst/>
          </a:prstGeom>
        </p:spPr>
      </p:pic>
      <p:sp>
        <p:nvSpPr>
          <p:cNvPr id="3" name="Text 0"/>
          <p:cNvSpPr/>
          <p:nvPr/>
        </p:nvSpPr>
        <p:spPr>
          <a:xfrm>
            <a:off x="775216" y="2713196"/>
            <a:ext cx="4360664" cy="545068"/>
          </a:xfrm>
          <a:prstGeom prst="rect">
            <a:avLst/>
          </a:prstGeom>
          <a:noFill/>
          <a:ln/>
        </p:spPr>
        <p:txBody>
          <a:bodyPr wrap="none" lIns="0" tIns="0" rIns="0" bIns="0" rtlCol="0" anchor="t"/>
          <a:lstStyle/>
          <a:p>
            <a:pPr marL="0" indent="0" algn="l">
              <a:lnSpc>
                <a:spcPts val="4250"/>
              </a:lnSpc>
              <a:buNone/>
            </a:pPr>
            <a:r>
              <a:rPr lang="en-US" sz="3400" dirty="0">
                <a:solidFill>
                  <a:srgbClr val="1B1B27"/>
                </a:solidFill>
                <a:latin typeface="Raleway" pitchFamily="34" charset="0"/>
                <a:ea typeface="Raleway" pitchFamily="34" charset="-122"/>
                <a:cs typeface="Raleway" pitchFamily="34" charset="-120"/>
              </a:rPr>
              <a:t>Resources</a:t>
            </a:r>
            <a:endParaRPr lang="en-US" sz="3400" dirty="0"/>
          </a:p>
        </p:txBody>
      </p:sp>
      <p:sp>
        <p:nvSpPr>
          <p:cNvPr id="4" name="Text 1"/>
          <p:cNvSpPr/>
          <p:nvPr/>
        </p:nvSpPr>
        <p:spPr>
          <a:xfrm>
            <a:off x="775216" y="3519845"/>
            <a:ext cx="3488531" cy="436007"/>
          </a:xfrm>
          <a:prstGeom prst="rect">
            <a:avLst/>
          </a:prstGeom>
          <a:noFill/>
          <a:ln/>
        </p:spPr>
        <p:txBody>
          <a:bodyPr wrap="none" lIns="0" tIns="0" rIns="0" bIns="0" rtlCol="0" anchor="t"/>
          <a:lstStyle/>
          <a:p>
            <a:pPr marL="0" indent="0" algn="l">
              <a:lnSpc>
                <a:spcPts val="3400"/>
              </a:lnSpc>
              <a:buNone/>
            </a:pPr>
            <a:r>
              <a:rPr lang="en-US" sz="2700" dirty="0">
                <a:solidFill>
                  <a:srgbClr val="1B1B27"/>
                </a:solidFill>
                <a:latin typeface="Raleway" pitchFamily="34" charset="0"/>
                <a:ea typeface="Raleway" pitchFamily="34" charset="-122"/>
                <a:cs typeface="Raleway" pitchFamily="34" charset="-120"/>
              </a:rPr>
              <a:t>Everything You Need</a:t>
            </a:r>
            <a:endParaRPr lang="en-US" sz="2700" dirty="0"/>
          </a:p>
        </p:txBody>
      </p:sp>
      <p:sp>
        <p:nvSpPr>
          <p:cNvPr id="5" name="Shape 2"/>
          <p:cNvSpPr/>
          <p:nvPr/>
        </p:nvSpPr>
        <p:spPr>
          <a:xfrm>
            <a:off x="775216" y="4217432"/>
            <a:ext cx="4243626" cy="2254091"/>
          </a:xfrm>
          <a:prstGeom prst="roundRect">
            <a:avLst>
              <a:gd name="adj" fmla="val 3250"/>
            </a:avLst>
          </a:prstGeom>
          <a:solidFill>
            <a:srgbClr val="FFFFFF">
              <a:alpha val="95000"/>
            </a:srgbClr>
          </a:solidFill>
          <a:ln w="22860">
            <a:solidFill>
              <a:srgbClr val="C7C7D0"/>
            </a:solidFill>
            <a:prstDash val="solid"/>
          </a:ln>
        </p:spPr>
        <p:txBody>
          <a:bodyPr/>
          <a:lstStyle/>
          <a:p>
            <a:endParaRPr lang="en-US"/>
          </a:p>
        </p:txBody>
      </p:sp>
      <p:sp>
        <p:nvSpPr>
          <p:cNvPr id="6" name="Shape 3"/>
          <p:cNvSpPr/>
          <p:nvPr/>
        </p:nvSpPr>
        <p:spPr>
          <a:xfrm>
            <a:off x="798076" y="4240292"/>
            <a:ext cx="4197906" cy="523280"/>
          </a:xfrm>
          <a:prstGeom prst="roundRect">
            <a:avLst>
              <a:gd name="adj" fmla="val 8758"/>
            </a:avLst>
          </a:prstGeom>
          <a:solidFill>
            <a:srgbClr val="E1E1EA"/>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2766179" y="4334589"/>
            <a:ext cx="261580" cy="326946"/>
          </a:xfrm>
          <a:prstGeom prst="rect">
            <a:avLst/>
          </a:prstGeom>
        </p:spPr>
      </p:pic>
      <p:sp>
        <p:nvSpPr>
          <p:cNvPr id="8" name="Text 4"/>
          <p:cNvSpPr/>
          <p:nvPr/>
        </p:nvSpPr>
        <p:spPr>
          <a:xfrm>
            <a:off x="972503" y="4937998"/>
            <a:ext cx="2180273" cy="272415"/>
          </a:xfrm>
          <a:prstGeom prst="rect">
            <a:avLst/>
          </a:prstGeom>
          <a:noFill/>
          <a:ln/>
        </p:spPr>
        <p:txBody>
          <a:bodyPr wrap="none" lIns="0" tIns="0" rIns="0" bIns="0" rtlCol="0" anchor="t"/>
          <a:lstStyle/>
          <a:p>
            <a:pPr marL="0" indent="0" algn="l">
              <a:lnSpc>
                <a:spcPts val="2100"/>
              </a:lnSpc>
              <a:buNone/>
            </a:pPr>
            <a:r>
              <a:rPr lang="en-US" sz="1700" dirty="0">
                <a:solidFill>
                  <a:srgbClr val="000000"/>
                </a:solidFill>
                <a:latin typeface="Raleway" pitchFamily="34" charset="0"/>
                <a:ea typeface="Raleway" pitchFamily="34" charset="-122"/>
                <a:cs typeface="Raleway" pitchFamily="34" charset="-120"/>
              </a:rPr>
              <a:t>📚</a:t>
            </a:r>
            <a:r>
              <a:rPr lang="en-US" sz="1700" dirty="0">
                <a:solidFill>
                  <a:srgbClr val="3C3939"/>
                </a:solidFill>
                <a:latin typeface="Raleway" pitchFamily="34" charset="0"/>
                <a:ea typeface="Raleway" pitchFamily="34" charset="-122"/>
                <a:cs typeface="Raleway" pitchFamily="34" charset="-120"/>
              </a:rPr>
              <a:t> My Study Guide</a:t>
            </a:r>
            <a:endParaRPr lang="en-US" sz="1700" dirty="0"/>
          </a:p>
        </p:txBody>
      </p:sp>
      <p:sp>
        <p:nvSpPr>
          <p:cNvPr id="9" name="Text 5"/>
          <p:cNvSpPr/>
          <p:nvPr/>
        </p:nvSpPr>
        <p:spPr>
          <a:xfrm>
            <a:off x="972503" y="5315069"/>
            <a:ext cx="3849052" cy="558165"/>
          </a:xfrm>
          <a:prstGeom prst="rect">
            <a:avLst/>
          </a:prstGeom>
          <a:noFill/>
          <a:ln/>
        </p:spPr>
        <p:txBody>
          <a:bodyPr wrap="square" lIns="0" tIns="0" rIns="0" bIns="0" rtlCol="0" anchor="t"/>
          <a:lstStyle/>
          <a:p>
            <a:pPr marL="0" indent="0" algn="l">
              <a:lnSpc>
                <a:spcPts val="2150"/>
              </a:lnSpc>
              <a:buNone/>
            </a:pPr>
            <a:r>
              <a:rPr lang="en-US" sz="1350" u="sng" dirty="0">
                <a:solidFill>
                  <a:srgbClr val="1B1B27"/>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colinmcnamara.com/blog/langchain-middleware-study-guide</a:t>
            </a:r>
            <a:endParaRPr lang="en-US" sz="1350" dirty="0"/>
          </a:p>
        </p:txBody>
      </p:sp>
      <p:sp>
        <p:nvSpPr>
          <p:cNvPr id="10" name="Shape 6"/>
          <p:cNvSpPr/>
          <p:nvPr/>
        </p:nvSpPr>
        <p:spPr>
          <a:xfrm>
            <a:off x="5193268" y="4217432"/>
            <a:ext cx="4243745" cy="2254091"/>
          </a:xfrm>
          <a:prstGeom prst="roundRect">
            <a:avLst>
              <a:gd name="adj" fmla="val 3250"/>
            </a:avLst>
          </a:prstGeom>
          <a:solidFill>
            <a:srgbClr val="FFFFFF">
              <a:alpha val="95000"/>
            </a:srgbClr>
          </a:solidFill>
          <a:ln w="22860">
            <a:solidFill>
              <a:srgbClr val="C7C7D0"/>
            </a:solidFill>
            <a:prstDash val="solid"/>
          </a:ln>
        </p:spPr>
        <p:txBody>
          <a:bodyPr/>
          <a:lstStyle/>
          <a:p>
            <a:endParaRPr lang="en-US"/>
          </a:p>
        </p:txBody>
      </p:sp>
      <p:sp>
        <p:nvSpPr>
          <p:cNvPr id="11" name="Shape 7"/>
          <p:cNvSpPr/>
          <p:nvPr/>
        </p:nvSpPr>
        <p:spPr>
          <a:xfrm>
            <a:off x="5216128" y="4240292"/>
            <a:ext cx="4198025" cy="523280"/>
          </a:xfrm>
          <a:prstGeom prst="roundRect">
            <a:avLst>
              <a:gd name="adj" fmla="val 8758"/>
            </a:avLst>
          </a:prstGeom>
          <a:solidFill>
            <a:srgbClr val="E1E1EA"/>
          </a:solidFill>
          <a:ln/>
        </p:spPr>
        <p:txBody>
          <a:bodyPr/>
          <a:lstStyle/>
          <a:p>
            <a:endParaRPr lang="en-US"/>
          </a:p>
        </p:txBody>
      </p:sp>
      <p:pic>
        <p:nvPicPr>
          <p:cNvPr id="12" name="Image 2" descr="preencoded.png"/>
          <p:cNvPicPr>
            <a:picLocks noChangeAspect="1"/>
          </p:cNvPicPr>
          <p:nvPr/>
        </p:nvPicPr>
        <p:blipFill>
          <a:blip r:embed="rId6"/>
          <a:stretch>
            <a:fillRect/>
          </a:stretch>
        </p:blipFill>
        <p:spPr>
          <a:xfrm>
            <a:off x="7184350" y="4334589"/>
            <a:ext cx="261580" cy="326946"/>
          </a:xfrm>
          <a:prstGeom prst="rect">
            <a:avLst/>
          </a:prstGeom>
        </p:spPr>
      </p:pic>
      <p:sp>
        <p:nvSpPr>
          <p:cNvPr id="13" name="Text 8"/>
          <p:cNvSpPr/>
          <p:nvPr/>
        </p:nvSpPr>
        <p:spPr>
          <a:xfrm>
            <a:off x="5390555" y="4937998"/>
            <a:ext cx="2180273" cy="272415"/>
          </a:xfrm>
          <a:prstGeom prst="rect">
            <a:avLst/>
          </a:prstGeom>
          <a:noFill/>
          <a:ln/>
        </p:spPr>
        <p:txBody>
          <a:bodyPr wrap="none" lIns="0" tIns="0" rIns="0" bIns="0" rtlCol="0" anchor="t"/>
          <a:lstStyle/>
          <a:p>
            <a:pPr marL="0" indent="0" algn="l">
              <a:lnSpc>
                <a:spcPts val="2100"/>
              </a:lnSpc>
              <a:buNone/>
            </a:pPr>
            <a:r>
              <a:rPr lang="en-US" sz="1700" dirty="0">
                <a:solidFill>
                  <a:srgbClr val="000000"/>
                </a:solidFill>
                <a:latin typeface="Raleway" pitchFamily="34" charset="0"/>
                <a:ea typeface="Raleway" pitchFamily="34" charset="-122"/>
                <a:cs typeface="Raleway" pitchFamily="34" charset="-120"/>
              </a:rPr>
              <a:t>📖</a:t>
            </a:r>
            <a:r>
              <a:rPr lang="en-US" sz="1700" dirty="0">
                <a:solidFill>
                  <a:srgbClr val="3C3939"/>
                </a:solidFill>
                <a:latin typeface="Raleway" pitchFamily="34" charset="0"/>
                <a:ea typeface="Raleway" pitchFamily="34" charset="-122"/>
                <a:cs typeface="Raleway" pitchFamily="34" charset="-120"/>
              </a:rPr>
              <a:t> Official Docs</a:t>
            </a:r>
            <a:endParaRPr lang="en-US" sz="1700" dirty="0"/>
          </a:p>
        </p:txBody>
      </p:sp>
      <p:sp>
        <p:nvSpPr>
          <p:cNvPr id="14" name="Text 9"/>
          <p:cNvSpPr/>
          <p:nvPr/>
        </p:nvSpPr>
        <p:spPr>
          <a:xfrm>
            <a:off x="5390555" y="5315069"/>
            <a:ext cx="3849172" cy="279083"/>
          </a:xfrm>
          <a:prstGeom prst="rect">
            <a:avLst/>
          </a:prstGeom>
          <a:noFill/>
          <a:ln/>
        </p:spPr>
        <p:txBody>
          <a:bodyPr wrap="none" lIns="0" tIns="0" rIns="0" bIns="0" rtlCol="0" anchor="t"/>
          <a:lstStyle/>
          <a:p>
            <a:pPr marL="0" indent="0" algn="l">
              <a:lnSpc>
                <a:spcPts val="2150"/>
              </a:lnSpc>
              <a:buNone/>
            </a:pPr>
            <a:r>
              <a:rPr lang="en-US" sz="1350" u="sng" dirty="0">
                <a:solidFill>
                  <a:srgbClr val="1B1B27"/>
                </a:solidFill>
                <a:latin typeface="Roboto" pitchFamily="34" charset="0"/>
                <a:ea typeface="Roboto" pitchFamily="34" charset="-122"/>
                <a:cs typeface="Roboto" pitchFamily="34" charset="-120"/>
                <a:hlinkClick r:id="rId7">
                  <a:extLst>
                    <a:ext uri="{A12FA001-AC4F-418D-AE19-62706E023703}">
                      <ahyp:hlinkClr xmlns:ahyp="http://schemas.microsoft.com/office/drawing/2018/hyperlinkcolor" val="tx"/>
                    </a:ext>
                  </a:extLst>
                </a:hlinkClick>
              </a:rPr>
              <a:t>docs.langchain.com/middleware</a:t>
            </a:r>
            <a:endParaRPr lang="en-US" sz="1350" dirty="0"/>
          </a:p>
        </p:txBody>
      </p:sp>
      <p:sp>
        <p:nvSpPr>
          <p:cNvPr id="15" name="Shape 10"/>
          <p:cNvSpPr/>
          <p:nvPr/>
        </p:nvSpPr>
        <p:spPr>
          <a:xfrm>
            <a:off x="9611439" y="4217432"/>
            <a:ext cx="4243745" cy="2254091"/>
          </a:xfrm>
          <a:prstGeom prst="roundRect">
            <a:avLst>
              <a:gd name="adj" fmla="val 3250"/>
            </a:avLst>
          </a:prstGeom>
          <a:solidFill>
            <a:srgbClr val="FFFFFF">
              <a:alpha val="95000"/>
            </a:srgbClr>
          </a:solidFill>
          <a:ln w="22860">
            <a:solidFill>
              <a:srgbClr val="C7C7D0"/>
            </a:solidFill>
            <a:prstDash val="solid"/>
          </a:ln>
        </p:spPr>
        <p:txBody>
          <a:bodyPr/>
          <a:lstStyle/>
          <a:p>
            <a:endParaRPr lang="en-US"/>
          </a:p>
        </p:txBody>
      </p:sp>
      <p:sp>
        <p:nvSpPr>
          <p:cNvPr id="16" name="Shape 11"/>
          <p:cNvSpPr/>
          <p:nvPr/>
        </p:nvSpPr>
        <p:spPr>
          <a:xfrm>
            <a:off x="9634299" y="4240292"/>
            <a:ext cx="4198025" cy="523280"/>
          </a:xfrm>
          <a:prstGeom prst="roundRect">
            <a:avLst>
              <a:gd name="adj" fmla="val 8758"/>
            </a:avLst>
          </a:prstGeom>
          <a:solidFill>
            <a:srgbClr val="E1E1EA"/>
          </a:solidFill>
          <a:ln/>
        </p:spPr>
        <p:txBody>
          <a:bodyPr/>
          <a:lstStyle/>
          <a:p>
            <a:endParaRPr lang="en-US"/>
          </a:p>
        </p:txBody>
      </p:sp>
      <p:pic>
        <p:nvPicPr>
          <p:cNvPr id="17" name="Image 3" descr="preencoded.png"/>
          <p:cNvPicPr>
            <a:picLocks noChangeAspect="1"/>
          </p:cNvPicPr>
          <p:nvPr/>
        </p:nvPicPr>
        <p:blipFill>
          <a:blip r:embed="rId8"/>
          <a:stretch>
            <a:fillRect/>
          </a:stretch>
        </p:blipFill>
        <p:spPr>
          <a:xfrm>
            <a:off x="11602522" y="4334589"/>
            <a:ext cx="261580" cy="326946"/>
          </a:xfrm>
          <a:prstGeom prst="rect">
            <a:avLst/>
          </a:prstGeom>
        </p:spPr>
      </p:pic>
      <p:sp>
        <p:nvSpPr>
          <p:cNvPr id="18" name="Text 12"/>
          <p:cNvSpPr/>
          <p:nvPr/>
        </p:nvSpPr>
        <p:spPr>
          <a:xfrm>
            <a:off x="9808726" y="4937998"/>
            <a:ext cx="2180273" cy="272415"/>
          </a:xfrm>
          <a:prstGeom prst="rect">
            <a:avLst/>
          </a:prstGeom>
          <a:noFill/>
          <a:ln/>
        </p:spPr>
        <p:txBody>
          <a:bodyPr wrap="none" lIns="0" tIns="0" rIns="0" bIns="0" rtlCol="0" anchor="t"/>
          <a:lstStyle/>
          <a:p>
            <a:pPr marL="0" indent="0" algn="l">
              <a:lnSpc>
                <a:spcPts val="2100"/>
              </a:lnSpc>
              <a:buNone/>
            </a:pPr>
            <a:r>
              <a:rPr lang="en-US" sz="1700" dirty="0">
                <a:solidFill>
                  <a:srgbClr val="000000"/>
                </a:solidFill>
                <a:latin typeface="Raleway" pitchFamily="34" charset="0"/>
                <a:ea typeface="Raleway" pitchFamily="34" charset="-122"/>
                <a:cs typeface="Raleway" pitchFamily="34" charset="-120"/>
              </a:rPr>
              <a:t>💬</a:t>
            </a:r>
            <a:r>
              <a:rPr lang="en-US" sz="1700" dirty="0">
                <a:solidFill>
                  <a:srgbClr val="3C3939"/>
                </a:solidFill>
                <a:latin typeface="Raleway" pitchFamily="34" charset="0"/>
                <a:ea typeface="Raleway" pitchFamily="34" charset="-122"/>
                <a:cs typeface="Raleway" pitchFamily="34" charset="-120"/>
              </a:rPr>
              <a:t> Community</a:t>
            </a:r>
            <a:endParaRPr lang="en-US" sz="1700" dirty="0"/>
          </a:p>
        </p:txBody>
      </p:sp>
      <p:sp>
        <p:nvSpPr>
          <p:cNvPr id="19" name="Text 13"/>
          <p:cNvSpPr/>
          <p:nvPr/>
        </p:nvSpPr>
        <p:spPr>
          <a:xfrm>
            <a:off x="9808726" y="5315069"/>
            <a:ext cx="3849172" cy="279083"/>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LangChain Slack: #middleware channel</a:t>
            </a:r>
            <a:endParaRPr lang="en-US" sz="1350" dirty="0"/>
          </a:p>
        </p:txBody>
      </p:sp>
      <p:sp>
        <p:nvSpPr>
          <p:cNvPr id="20" name="Text 14"/>
          <p:cNvSpPr/>
          <p:nvPr/>
        </p:nvSpPr>
        <p:spPr>
          <a:xfrm>
            <a:off x="9808726" y="5655112"/>
            <a:ext cx="3849172" cy="279083"/>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Twitter: @LangChainAI</a:t>
            </a:r>
            <a:endParaRPr lang="en-US" sz="1350" dirty="0"/>
          </a:p>
        </p:txBody>
      </p:sp>
      <p:sp>
        <p:nvSpPr>
          <p:cNvPr id="21" name="Text 15"/>
          <p:cNvSpPr/>
          <p:nvPr/>
        </p:nvSpPr>
        <p:spPr>
          <a:xfrm>
            <a:off x="9808726" y="5995154"/>
            <a:ext cx="3849172" cy="279083"/>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3C3939"/>
                </a:solidFill>
                <a:latin typeface="Roboto" pitchFamily="34" charset="0"/>
                <a:ea typeface="Roboto" pitchFamily="34" charset="-122"/>
                <a:cs typeface="Roboto" pitchFamily="34" charset="-120"/>
              </a:rPr>
              <a:t>GitHub: langchain-ai/langchain</a:t>
            </a:r>
            <a:endParaRPr lang="en-US" sz="1350" dirty="0"/>
          </a:p>
        </p:txBody>
      </p:sp>
      <p:sp>
        <p:nvSpPr>
          <p:cNvPr id="22" name="Text 16"/>
          <p:cNvSpPr/>
          <p:nvPr/>
        </p:nvSpPr>
        <p:spPr>
          <a:xfrm>
            <a:off x="775216" y="6667738"/>
            <a:ext cx="13079968" cy="279083"/>
          </a:xfrm>
          <a:prstGeom prst="rect">
            <a:avLst/>
          </a:prstGeom>
          <a:noFill/>
          <a:ln/>
        </p:spPr>
        <p:txBody>
          <a:bodyPr wrap="none" lIns="0" tIns="0" rIns="0" bIns="0" rtlCol="0" anchor="t"/>
          <a:lstStyle/>
          <a:p>
            <a:pPr marL="0" indent="0" algn="l">
              <a:lnSpc>
                <a:spcPts val="2150"/>
              </a:lnSpc>
              <a:buNone/>
            </a:pPr>
            <a:r>
              <a:rPr lang="en-US" sz="1350" b="1" dirty="0">
                <a:solidFill>
                  <a:srgbClr val="000000"/>
                </a:solidFill>
                <a:latin typeface="Roboto" pitchFamily="34" charset="0"/>
                <a:ea typeface="Roboto" pitchFamily="34" charset="-122"/>
                <a:cs typeface="Roboto" pitchFamily="34" charset="-120"/>
              </a:rPr>
              <a:t>✅</a:t>
            </a:r>
            <a:r>
              <a:rPr lang="en-US" sz="1350" dirty="0">
                <a:solidFill>
                  <a:srgbClr val="3C3939"/>
                </a:solidFill>
                <a:latin typeface="Roboto" pitchFamily="34" charset="0"/>
                <a:ea typeface="Roboto" pitchFamily="34" charset="-122"/>
                <a:cs typeface="Roboto" pitchFamily="34" charset="-120"/>
              </a:rPr>
              <a:t> All Code Tested &amp; Validated</a:t>
            </a:r>
            <a:endParaRPr lang="en-US" sz="1350" dirty="0"/>
          </a:p>
        </p:txBody>
      </p:sp>
      <p:sp>
        <p:nvSpPr>
          <p:cNvPr id="23" name="Text 17"/>
          <p:cNvSpPr/>
          <p:nvPr/>
        </p:nvSpPr>
        <p:spPr>
          <a:xfrm>
            <a:off x="775216" y="7143036"/>
            <a:ext cx="13079968" cy="558165"/>
          </a:xfrm>
          <a:prstGeom prst="rect">
            <a:avLst/>
          </a:prstGeom>
          <a:noFill/>
          <a:ln/>
        </p:spPr>
        <p:txBody>
          <a:bodyPr wrap="squar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These resources will take you from middleware basics to advanced custom implementations. The study guide includes additional examples and patterns we've discovered in production environments.</a:t>
            </a:r>
            <a:endParaRPr lang="en-US" sz="13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627" y="434221"/>
            <a:ext cx="2566273" cy="320635"/>
          </a:xfrm>
          <a:prstGeom prst="rect">
            <a:avLst/>
          </a:prstGeom>
          <a:noFill/>
          <a:ln/>
        </p:spPr>
        <p:txBody>
          <a:bodyPr wrap="none" lIns="0" tIns="0" rIns="0" bIns="0" rtlCol="0" anchor="t"/>
          <a:lstStyle/>
          <a:p>
            <a:pPr marL="0" indent="0" algn="l">
              <a:lnSpc>
                <a:spcPts val="2500"/>
              </a:lnSpc>
              <a:buNone/>
            </a:pPr>
            <a:r>
              <a:rPr lang="en-US" sz="2000" dirty="0">
                <a:solidFill>
                  <a:srgbClr val="1B1B27"/>
                </a:solidFill>
                <a:latin typeface="Raleway" pitchFamily="34" charset="0"/>
                <a:ea typeface="Raleway" pitchFamily="34" charset="-122"/>
                <a:cs typeface="Raleway" pitchFamily="34" charset="-120"/>
              </a:rPr>
              <a:t>Q&amp;A</a:t>
            </a:r>
            <a:endParaRPr lang="en-US" sz="2000" dirty="0"/>
          </a:p>
        </p:txBody>
      </p:sp>
      <p:sp>
        <p:nvSpPr>
          <p:cNvPr id="3" name="Text 1"/>
          <p:cNvSpPr/>
          <p:nvPr/>
        </p:nvSpPr>
        <p:spPr>
          <a:xfrm>
            <a:off x="631627" y="908804"/>
            <a:ext cx="2427922" cy="256580"/>
          </a:xfrm>
          <a:prstGeom prst="rect">
            <a:avLst/>
          </a:prstGeom>
          <a:noFill/>
          <a:ln/>
        </p:spPr>
        <p:txBody>
          <a:bodyPr wrap="none" lIns="0" tIns="0" rIns="0" bIns="0" rtlCol="0" anchor="t"/>
          <a:lstStyle/>
          <a:p>
            <a:pPr marL="0" indent="0" algn="l">
              <a:lnSpc>
                <a:spcPts val="2000"/>
              </a:lnSpc>
              <a:buNone/>
            </a:pPr>
            <a:r>
              <a:rPr lang="en-US" sz="1600" dirty="0">
                <a:solidFill>
                  <a:srgbClr val="1B1B27"/>
                </a:solidFill>
                <a:latin typeface="Raleway" pitchFamily="34" charset="0"/>
                <a:ea typeface="Raleway" pitchFamily="34" charset="-122"/>
                <a:cs typeface="Raleway" pitchFamily="34" charset="-120"/>
              </a:rPr>
              <a:t>Let's Talk Implementation</a:t>
            </a:r>
            <a:endParaRPr lang="en-US" sz="1600" dirty="0"/>
          </a:p>
        </p:txBody>
      </p:sp>
      <p:sp>
        <p:nvSpPr>
          <p:cNvPr id="4" name="Text 2"/>
          <p:cNvSpPr/>
          <p:nvPr/>
        </p:nvSpPr>
        <p:spPr>
          <a:xfrm>
            <a:off x="631627" y="1319332"/>
            <a:ext cx="13367147" cy="164187"/>
          </a:xfrm>
          <a:prstGeom prst="rect">
            <a:avLst/>
          </a:prstGeom>
          <a:noFill/>
          <a:ln/>
        </p:spPr>
        <p:txBody>
          <a:bodyPr wrap="none" lIns="0" tIns="0" rIns="0" bIns="0" rtlCol="0" anchor="t"/>
          <a:lstStyle/>
          <a:p>
            <a:pPr marL="0" indent="0" algn="l">
              <a:lnSpc>
                <a:spcPts val="1250"/>
              </a:lnSpc>
              <a:buNone/>
            </a:pPr>
            <a:r>
              <a:rPr lang="en-US" sz="800" b="1" dirty="0">
                <a:solidFill>
                  <a:srgbClr val="3C3939"/>
                </a:solidFill>
                <a:latin typeface="Roboto" pitchFamily="34" charset="0"/>
                <a:ea typeface="Roboto" pitchFamily="34" charset="-122"/>
                <a:cs typeface="Roboto" pitchFamily="34" charset="-120"/>
              </a:rPr>
              <a:t>Common Questions:</a:t>
            </a:r>
            <a:endParaRPr lang="en-US" sz="800" dirty="0"/>
          </a:p>
        </p:txBody>
      </p:sp>
      <p:pic>
        <p:nvPicPr>
          <p:cNvPr id="5" name="Image 0" descr="preencoded.png"/>
          <p:cNvPicPr>
            <a:picLocks noChangeAspect="1"/>
          </p:cNvPicPr>
          <p:nvPr/>
        </p:nvPicPr>
        <p:blipFill>
          <a:blip r:embed="rId3"/>
          <a:stretch>
            <a:fillRect/>
          </a:stretch>
        </p:blipFill>
        <p:spPr>
          <a:xfrm>
            <a:off x="631627" y="1598890"/>
            <a:ext cx="6632258" cy="714494"/>
          </a:xfrm>
          <a:prstGeom prst="rect">
            <a:avLst/>
          </a:prstGeom>
        </p:spPr>
      </p:pic>
      <p:sp>
        <p:nvSpPr>
          <p:cNvPr id="6" name="Text 3"/>
          <p:cNvSpPr/>
          <p:nvPr/>
        </p:nvSpPr>
        <p:spPr>
          <a:xfrm>
            <a:off x="734258" y="1701522"/>
            <a:ext cx="3093363" cy="160377"/>
          </a:xfrm>
          <a:prstGeom prst="rect">
            <a:avLst/>
          </a:prstGeom>
          <a:noFill/>
          <a:ln/>
        </p:spPr>
        <p:txBody>
          <a:bodyPr wrap="none" lIns="0" tIns="0" rIns="0" bIns="0" rtlCol="0" anchor="t"/>
          <a:lstStyle/>
          <a:p>
            <a:pPr marL="0" indent="0" algn="l">
              <a:lnSpc>
                <a:spcPts val="1250"/>
              </a:lnSpc>
              <a:buNone/>
            </a:pPr>
            <a:r>
              <a:rPr lang="en-US" sz="1000" dirty="0">
                <a:solidFill>
                  <a:srgbClr val="000000"/>
                </a:solidFill>
                <a:latin typeface="Raleway" pitchFamily="34" charset="0"/>
                <a:ea typeface="Raleway" pitchFamily="34" charset="-122"/>
                <a:cs typeface="Raleway" pitchFamily="34" charset="-120"/>
              </a:rPr>
              <a:t>🤔</a:t>
            </a:r>
            <a:r>
              <a:rPr lang="en-US" sz="1000" dirty="0">
                <a:solidFill>
                  <a:srgbClr val="3C3939"/>
                </a:solidFill>
                <a:latin typeface="Raleway" pitchFamily="34" charset="0"/>
                <a:ea typeface="Raleway" pitchFamily="34" charset="-122"/>
                <a:cs typeface="Raleway" pitchFamily="34" charset="-120"/>
              </a:rPr>
              <a:t> "Can I use multiple summarization middlewares?"</a:t>
            </a:r>
            <a:endParaRPr lang="en-US" sz="1000" dirty="0"/>
          </a:p>
        </p:txBody>
      </p:sp>
      <p:sp>
        <p:nvSpPr>
          <p:cNvPr id="7" name="Text 4"/>
          <p:cNvSpPr/>
          <p:nvPr/>
        </p:nvSpPr>
        <p:spPr>
          <a:xfrm>
            <a:off x="734258" y="1923455"/>
            <a:ext cx="6426994" cy="164187"/>
          </a:xfrm>
          <a:prstGeom prst="rect">
            <a:avLst/>
          </a:prstGeom>
          <a:noFill/>
          <a:ln/>
        </p:spPr>
        <p:txBody>
          <a:bodyPr wrap="none" lIns="0" tIns="0" rIns="0" bIns="0" rtlCol="0" anchor="t"/>
          <a:lstStyle/>
          <a:p>
            <a:pPr marL="0" indent="0" algn="l">
              <a:lnSpc>
                <a:spcPts val="1250"/>
              </a:lnSpc>
              <a:buNone/>
            </a:pPr>
            <a:r>
              <a:rPr lang="en-US" sz="800" dirty="0">
                <a:solidFill>
                  <a:srgbClr val="3C3939"/>
                </a:solidFill>
                <a:latin typeface="Roboto" pitchFamily="34" charset="0"/>
                <a:ea typeface="Roboto" pitchFamily="34" charset="-122"/>
                <a:cs typeface="Roboto" pitchFamily="34" charset="-120"/>
              </a:rPr>
              <a:t>→ Yes! They compose beautifully.</a:t>
            </a:r>
            <a:endParaRPr lang="en-US" sz="800" dirty="0"/>
          </a:p>
        </p:txBody>
      </p:sp>
      <p:pic>
        <p:nvPicPr>
          <p:cNvPr id="8" name="Image 1" descr="preencoded.png"/>
          <p:cNvPicPr>
            <a:picLocks noChangeAspect="1"/>
          </p:cNvPicPr>
          <p:nvPr/>
        </p:nvPicPr>
        <p:blipFill>
          <a:blip r:embed="rId3"/>
          <a:stretch>
            <a:fillRect/>
          </a:stretch>
        </p:blipFill>
        <p:spPr>
          <a:xfrm>
            <a:off x="7366516" y="1598890"/>
            <a:ext cx="6632258" cy="714494"/>
          </a:xfrm>
          <a:prstGeom prst="rect">
            <a:avLst/>
          </a:prstGeom>
        </p:spPr>
      </p:pic>
      <p:sp>
        <p:nvSpPr>
          <p:cNvPr id="9" name="Text 5"/>
          <p:cNvSpPr/>
          <p:nvPr/>
        </p:nvSpPr>
        <p:spPr>
          <a:xfrm>
            <a:off x="7469148" y="1701522"/>
            <a:ext cx="2063115" cy="160377"/>
          </a:xfrm>
          <a:prstGeom prst="rect">
            <a:avLst/>
          </a:prstGeom>
          <a:noFill/>
          <a:ln/>
        </p:spPr>
        <p:txBody>
          <a:bodyPr wrap="none" lIns="0" tIns="0" rIns="0" bIns="0" rtlCol="0" anchor="t"/>
          <a:lstStyle/>
          <a:p>
            <a:pPr marL="0" indent="0" algn="l">
              <a:lnSpc>
                <a:spcPts val="1250"/>
              </a:lnSpc>
              <a:buNone/>
            </a:pPr>
            <a:r>
              <a:rPr lang="en-US" sz="1000" dirty="0">
                <a:solidFill>
                  <a:srgbClr val="000000"/>
                </a:solidFill>
                <a:latin typeface="Raleway" pitchFamily="34" charset="0"/>
                <a:ea typeface="Raleway" pitchFamily="34" charset="-122"/>
                <a:cs typeface="Raleway" pitchFamily="34" charset="-120"/>
              </a:rPr>
              <a:t>🤔</a:t>
            </a:r>
            <a:r>
              <a:rPr lang="en-US" sz="1000" dirty="0">
                <a:solidFill>
                  <a:srgbClr val="3C3939"/>
                </a:solidFill>
                <a:latin typeface="Raleway" pitchFamily="34" charset="0"/>
                <a:ea typeface="Raleway" pitchFamily="34" charset="-122"/>
                <a:cs typeface="Raleway" pitchFamily="34" charset="-120"/>
              </a:rPr>
              <a:t> "What about async operations?"</a:t>
            </a:r>
            <a:endParaRPr lang="en-US" sz="1000" dirty="0"/>
          </a:p>
        </p:txBody>
      </p:sp>
      <p:sp>
        <p:nvSpPr>
          <p:cNvPr id="10" name="Text 6"/>
          <p:cNvSpPr/>
          <p:nvPr/>
        </p:nvSpPr>
        <p:spPr>
          <a:xfrm>
            <a:off x="7469148" y="1923455"/>
            <a:ext cx="6426994" cy="164187"/>
          </a:xfrm>
          <a:prstGeom prst="rect">
            <a:avLst/>
          </a:prstGeom>
          <a:noFill/>
          <a:ln/>
        </p:spPr>
        <p:txBody>
          <a:bodyPr wrap="none" lIns="0" tIns="0" rIns="0" bIns="0" rtlCol="0" anchor="t"/>
          <a:lstStyle/>
          <a:p>
            <a:pPr marL="0" indent="0" algn="l">
              <a:lnSpc>
                <a:spcPts val="1250"/>
              </a:lnSpc>
              <a:buNone/>
            </a:pPr>
            <a:r>
              <a:rPr lang="en-US" sz="800" dirty="0">
                <a:solidFill>
                  <a:srgbClr val="3C3939"/>
                </a:solidFill>
                <a:latin typeface="Roboto" pitchFamily="34" charset="0"/>
                <a:ea typeface="Roboto" pitchFamily="34" charset="-122"/>
                <a:cs typeface="Roboto" pitchFamily="34" charset="-120"/>
              </a:rPr>
              <a:t>→ Full async support built-in.</a:t>
            </a:r>
            <a:endParaRPr lang="en-US" sz="800" dirty="0"/>
          </a:p>
        </p:txBody>
      </p:sp>
      <p:pic>
        <p:nvPicPr>
          <p:cNvPr id="11" name="Image 2" descr="preencoded.png"/>
          <p:cNvPicPr>
            <a:picLocks noChangeAspect="1"/>
          </p:cNvPicPr>
          <p:nvPr/>
        </p:nvPicPr>
        <p:blipFill>
          <a:blip r:embed="rId3"/>
          <a:stretch>
            <a:fillRect/>
          </a:stretch>
        </p:blipFill>
        <p:spPr>
          <a:xfrm>
            <a:off x="631627" y="2416016"/>
            <a:ext cx="6632258" cy="714494"/>
          </a:xfrm>
          <a:prstGeom prst="rect">
            <a:avLst/>
          </a:prstGeom>
        </p:spPr>
      </p:pic>
      <p:sp>
        <p:nvSpPr>
          <p:cNvPr id="12" name="Text 7"/>
          <p:cNvSpPr/>
          <p:nvPr/>
        </p:nvSpPr>
        <p:spPr>
          <a:xfrm>
            <a:off x="734258" y="2518648"/>
            <a:ext cx="1837015" cy="160377"/>
          </a:xfrm>
          <a:prstGeom prst="rect">
            <a:avLst/>
          </a:prstGeom>
          <a:noFill/>
          <a:ln/>
        </p:spPr>
        <p:txBody>
          <a:bodyPr wrap="none" lIns="0" tIns="0" rIns="0" bIns="0" rtlCol="0" anchor="t"/>
          <a:lstStyle/>
          <a:p>
            <a:pPr marL="0" indent="0" algn="l">
              <a:lnSpc>
                <a:spcPts val="1250"/>
              </a:lnSpc>
              <a:buNone/>
            </a:pPr>
            <a:r>
              <a:rPr lang="en-US" sz="1000" dirty="0">
                <a:solidFill>
                  <a:srgbClr val="000000"/>
                </a:solidFill>
                <a:latin typeface="Raleway" pitchFamily="34" charset="0"/>
                <a:ea typeface="Raleway" pitchFamily="34" charset="-122"/>
                <a:cs typeface="Raleway" pitchFamily="34" charset="-120"/>
              </a:rPr>
              <a:t>🤔</a:t>
            </a:r>
            <a:r>
              <a:rPr lang="en-US" sz="1000" dirty="0">
                <a:solidFill>
                  <a:srgbClr val="3C3939"/>
                </a:solidFill>
                <a:latin typeface="Raleway" pitchFamily="34" charset="0"/>
                <a:ea typeface="Raleway" pitchFamily="34" charset="-122"/>
                <a:cs typeface="Raleway" pitchFamily="34" charset="-120"/>
              </a:rPr>
              <a:t> "How do I test middleware?"</a:t>
            </a:r>
            <a:endParaRPr lang="en-US" sz="1000" dirty="0"/>
          </a:p>
        </p:txBody>
      </p:sp>
      <p:sp>
        <p:nvSpPr>
          <p:cNvPr id="13" name="Text 8"/>
          <p:cNvSpPr/>
          <p:nvPr/>
        </p:nvSpPr>
        <p:spPr>
          <a:xfrm>
            <a:off x="734258" y="2740581"/>
            <a:ext cx="6426994" cy="164187"/>
          </a:xfrm>
          <a:prstGeom prst="rect">
            <a:avLst/>
          </a:prstGeom>
          <a:noFill/>
          <a:ln/>
        </p:spPr>
        <p:txBody>
          <a:bodyPr wrap="none" lIns="0" tIns="0" rIns="0" bIns="0" rtlCol="0" anchor="t"/>
          <a:lstStyle/>
          <a:p>
            <a:pPr marL="0" indent="0" algn="l">
              <a:lnSpc>
                <a:spcPts val="1250"/>
              </a:lnSpc>
              <a:buNone/>
            </a:pPr>
            <a:r>
              <a:rPr lang="en-US" sz="800" dirty="0">
                <a:solidFill>
                  <a:srgbClr val="3C3939"/>
                </a:solidFill>
                <a:latin typeface="Roboto" pitchFamily="34" charset="0"/>
                <a:ea typeface="Roboto" pitchFamily="34" charset="-122"/>
                <a:cs typeface="Roboto" pitchFamily="34" charset="-120"/>
              </a:rPr>
              <a:t>→ Each middleware is independently testable.</a:t>
            </a:r>
            <a:endParaRPr lang="en-US" sz="800" dirty="0"/>
          </a:p>
        </p:txBody>
      </p:sp>
      <p:pic>
        <p:nvPicPr>
          <p:cNvPr id="14" name="Image 3" descr="preencoded.png"/>
          <p:cNvPicPr>
            <a:picLocks noChangeAspect="1"/>
          </p:cNvPicPr>
          <p:nvPr/>
        </p:nvPicPr>
        <p:blipFill>
          <a:blip r:embed="rId3"/>
          <a:stretch>
            <a:fillRect/>
          </a:stretch>
        </p:blipFill>
        <p:spPr>
          <a:xfrm>
            <a:off x="7366516" y="2416016"/>
            <a:ext cx="6632258" cy="714494"/>
          </a:xfrm>
          <a:prstGeom prst="rect">
            <a:avLst/>
          </a:prstGeom>
        </p:spPr>
      </p:pic>
      <p:sp>
        <p:nvSpPr>
          <p:cNvPr id="15" name="Text 9"/>
          <p:cNvSpPr/>
          <p:nvPr/>
        </p:nvSpPr>
        <p:spPr>
          <a:xfrm>
            <a:off x="7469148" y="2518648"/>
            <a:ext cx="1686163" cy="160377"/>
          </a:xfrm>
          <a:prstGeom prst="rect">
            <a:avLst/>
          </a:prstGeom>
          <a:noFill/>
          <a:ln/>
        </p:spPr>
        <p:txBody>
          <a:bodyPr wrap="none" lIns="0" tIns="0" rIns="0" bIns="0" rtlCol="0" anchor="t"/>
          <a:lstStyle/>
          <a:p>
            <a:pPr marL="0" indent="0" algn="l">
              <a:lnSpc>
                <a:spcPts val="1250"/>
              </a:lnSpc>
              <a:buNone/>
            </a:pPr>
            <a:r>
              <a:rPr lang="en-US" sz="1000" dirty="0">
                <a:solidFill>
                  <a:srgbClr val="000000"/>
                </a:solidFill>
                <a:latin typeface="Raleway" pitchFamily="34" charset="0"/>
                <a:ea typeface="Raleway" pitchFamily="34" charset="-122"/>
                <a:cs typeface="Raleway" pitchFamily="34" charset="-120"/>
              </a:rPr>
              <a:t>🤔</a:t>
            </a:r>
            <a:r>
              <a:rPr lang="en-US" sz="1000" dirty="0">
                <a:solidFill>
                  <a:srgbClr val="3C3939"/>
                </a:solidFill>
                <a:latin typeface="Raleway" pitchFamily="34" charset="0"/>
                <a:ea typeface="Raleway" pitchFamily="34" charset="-122"/>
                <a:cs typeface="Raleway" pitchFamily="34" charset="-120"/>
              </a:rPr>
              <a:t> "Performance overhead?"</a:t>
            </a:r>
            <a:endParaRPr lang="en-US" sz="1000" dirty="0"/>
          </a:p>
        </p:txBody>
      </p:sp>
      <p:sp>
        <p:nvSpPr>
          <p:cNvPr id="16" name="Text 10"/>
          <p:cNvSpPr/>
          <p:nvPr/>
        </p:nvSpPr>
        <p:spPr>
          <a:xfrm>
            <a:off x="7469148" y="2740581"/>
            <a:ext cx="6426994" cy="164187"/>
          </a:xfrm>
          <a:prstGeom prst="rect">
            <a:avLst/>
          </a:prstGeom>
          <a:noFill/>
          <a:ln/>
        </p:spPr>
        <p:txBody>
          <a:bodyPr wrap="none" lIns="0" tIns="0" rIns="0" bIns="0" rtlCol="0" anchor="t"/>
          <a:lstStyle/>
          <a:p>
            <a:pPr marL="0" indent="0" algn="l">
              <a:lnSpc>
                <a:spcPts val="1250"/>
              </a:lnSpc>
              <a:buNone/>
            </a:pPr>
            <a:r>
              <a:rPr lang="en-US" sz="800" dirty="0">
                <a:solidFill>
                  <a:srgbClr val="3C3939"/>
                </a:solidFill>
                <a:latin typeface="Roboto" pitchFamily="34" charset="0"/>
                <a:ea typeface="Roboto" pitchFamily="34" charset="-122"/>
                <a:cs typeface="Roboto" pitchFamily="34" charset="-120"/>
              </a:rPr>
              <a:t>→ &lt;50ms total for typical stack.</a:t>
            </a:r>
            <a:endParaRPr lang="en-US" sz="800" dirty="0"/>
          </a:p>
        </p:txBody>
      </p:sp>
      <p:sp>
        <p:nvSpPr>
          <p:cNvPr id="17" name="Text 11"/>
          <p:cNvSpPr/>
          <p:nvPr/>
        </p:nvSpPr>
        <p:spPr>
          <a:xfrm>
            <a:off x="631627" y="3245882"/>
            <a:ext cx="13367147" cy="164187"/>
          </a:xfrm>
          <a:prstGeom prst="rect">
            <a:avLst/>
          </a:prstGeom>
          <a:noFill/>
          <a:ln/>
        </p:spPr>
        <p:txBody>
          <a:bodyPr wrap="none" lIns="0" tIns="0" rIns="0" bIns="0" rtlCol="0" anchor="t"/>
          <a:lstStyle/>
          <a:p>
            <a:pPr marL="0" indent="0" algn="l">
              <a:lnSpc>
                <a:spcPts val="1250"/>
              </a:lnSpc>
              <a:buNone/>
            </a:pPr>
            <a:r>
              <a:rPr lang="en-US" sz="800" b="1" dirty="0">
                <a:solidFill>
                  <a:srgbClr val="3C3939"/>
                </a:solidFill>
                <a:latin typeface="Roboto" pitchFamily="34" charset="0"/>
                <a:ea typeface="Roboto" pitchFamily="34" charset="-122"/>
                <a:cs typeface="Roboto" pitchFamily="34" charset="-120"/>
              </a:rPr>
              <a:t>Your questions?</a:t>
            </a:r>
            <a:endParaRPr lang="en-US" sz="800" dirty="0"/>
          </a:p>
        </p:txBody>
      </p:sp>
      <p:sp>
        <p:nvSpPr>
          <p:cNvPr id="18" name="Text 12"/>
          <p:cNvSpPr/>
          <p:nvPr/>
        </p:nvSpPr>
        <p:spPr>
          <a:xfrm>
            <a:off x="631627" y="3525441"/>
            <a:ext cx="13367147" cy="164187"/>
          </a:xfrm>
          <a:prstGeom prst="rect">
            <a:avLst/>
          </a:prstGeom>
          <a:noFill/>
          <a:ln/>
        </p:spPr>
        <p:txBody>
          <a:bodyPr wrap="none" lIns="0" tIns="0" rIns="0" bIns="0" rtlCol="0" anchor="t"/>
          <a:lstStyle/>
          <a:p>
            <a:pPr marL="0" indent="0" algn="l">
              <a:lnSpc>
                <a:spcPts val="1250"/>
              </a:lnSpc>
              <a:buNone/>
            </a:pPr>
            <a:r>
              <a:rPr lang="en-US" sz="800" dirty="0">
                <a:solidFill>
                  <a:srgbClr val="3C3939"/>
                </a:solidFill>
                <a:latin typeface="Roboto" pitchFamily="34" charset="0"/>
                <a:ea typeface="Roboto" pitchFamily="34" charset="-122"/>
                <a:cs typeface="Roboto" pitchFamily="34" charset="-120"/>
              </a:rPr>
              <a:t>The middleware pattern was designed with testability and performance in mind. Each middleware can be unit tested independently, and the overhead is minimal compared to the benefits you gain in functionality and maintainability.</a:t>
            </a:r>
            <a:endParaRPr lang="en-US" sz="800" dirty="0"/>
          </a:p>
        </p:txBody>
      </p:sp>
      <p:sp>
        <p:nvSpPr>
          <p:cNvPr id="19" name="Text 13"/>
          <p:cNvSpPr/>
          <p:nvPr/>
        </p:nvSpPr>
        <p:spPr>
          <a:xfrm>
            <a:off x="631627" y="3843576"/>
            <a:ext cx="2566273" cy="320635"/>
          </a:xfrm>
          <a:prstGeom prst="rect">
            <a:avLst/>
          </a:prstGeom>
          <a:noFill/>
          <a:ln/>
        </p:spPr>
        <p:txBody>
          <a:bodyPr wrap="none" lIns="0" tIns="0" rIns="0" bIns="0" rtlCol="0" anchor="t"/>
          <a:lstStyle/>
          <a:p>
            <a:pPr marL="0" indent="0" algn="l">
              <a:lnSpc>
                <a:spcPts val="2500"/>
              </a:lnSpc>
              <a:buNone/>
            </a:pPr>
            <a:r>
              <a:rPr lang="en-US" sz="2000" dirty="0">
                <a:solidFill>
                  <a:srgbClr val="1B1B27"/>
                </a:solidFill>
                <a:latin typeface="Raleway" pitchFamily="34" charset="0"/>
                <a:ea typeface="Raleway" pitchFamily="34" charset="-122"/>
                <a:cs typeface="Raleway" pitchFamily="34" charset="-120"/>
              </a:rPr>
              <a:t>Thank You!</a:t>
            </a:r>
            <a:endParaRPr lang="en-US" sz="2000" dirty="0"/>
          </a:p>
        </p:txBody>
      </p:sp>
      <p:sp>
        <p:nvSpPr>
          <p:cNvPr id="20" name="Text 14"/>
          <p:cNvSpPr/>
          <p:nvPr/>
        </p:nvSpPr>
        <p:spPr>
          <a:xfrm>
            <a:off x="631627" y="4318159"/>
            <a:ext cx="3228261" cy="256580"/>
          </a:xfrm>
          <a:prstGeom prst="rect">
            <a:avLst/>
          </a:prstGeom>
          <a:noFill/>
          <a:ln/>
        </p:spPr>
        <p:txBody>
          <a:bodyPr wrap="none" lIns="0" tIns="0" rIns="0" bIns="0" rtlCol="0" anchor="t"/>
          <a:lstStyle/>
          <a:p>
            <a:pPr marL="0" indent="0" algn="l">
              <a:lnSpc>
                <a:spcPts val="2000"/>
              </a:lnSpc>
              <a:buNone/>
            </a:pPr>
            <a:r>
              <a:rPr lang="en-US" sz="1600" dirty="0">
                <a:solidFill>
                  <a:srgbClr val="1B1B27"/>
                </a:solidFill>
                <a:latin typeface="Raleway" pitchFamily="34" charset="0"/>
                <a:ea typeface="Raleway" pitchFamily="34" charset="-122"/>
                <a:cs typeface="Raleway" pitchFamily="34" charset="-120"/>
              </a:rPr>
              <a:t>Let's Build Better Agents Together</a:t>
            </a:r>
            <a:endParaRPr lang="en-US" sz="1600" dirty="0"/>
          </a:p>
        </p:txBody>
      </p:sp>
      <p:sp>
        <p:nvSpPr>
          <p:cNvPr id="21" name="Text 15"/>
          <p:cNvSpPr/>
          <p:nvPr/>
        </p:nvSpPr>
        <p:spPr>
          <a:xfrm>
            <a:off x="631627" y="4728686"/>
            <a:ext cx="13367147" cy="164187"/>
          </a:xfrm>
          <a:prstGeom prst="rect">
            <a:avLst/>
          </a:prstGeom>
          <a:noFill/>
          <a:ln/>
        </p:spPr>
        <p:txBody>
          <a:bodyPr wrap="none" lIns="0" tIns="0" rIns="0" bIns="0" rtlCol="0" anchor="t"/>
          <a:lstStyle/>
          <a:p>
            <a:pPr marL="0" indent="0" algn="l">
              <a:lnSpc>
                <a:spcPts val="1250"/>
              </a:lnSpc>
              <a:buNone/>
            </a:pPr>
            <a:r>
              <a:rPr lang="en-US" sz="800" b="1" dirty="0">
                <a:solidFill>
                  <a:srgbClr val="3C3939"/>
                </a:solidFill>
                <a:latin typeface="Roboto" pitchFamily="34" charset="0"/>
                <a:ea typeface="Roboto" pitchFamily="34" charset="-122"/>
                <a:cs typeface="Roboto" pitchFamily="34" charset="-120"/>
              </a:rPr>
              <a:t>Colin McNamara</a:t>
            </a:r>
            <a:endParaRPr lang="en-US" sz="800" dirty="0"/>
          </a:p>
        </p:txBody>
      </p:sp>
      <p:sp>
        <p:nvSpPr>
          <p:cNvPr id="22" name="Text 16"/>
          <p:cNvSpPr/>
          <p:nvPr/>
        </p:nvSpPr>
        <p:spPr>
          <a:xfrm>
            <a:off x="631627" y="5008245"/>
            <a:ext cx="13367147"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3C3939"/>
                </a:solidFill>
                <a:latin typeface="Roboto" pitchFamily="34" charset="0"/>
                <a:ea typeface="Roboto" pitchFamily="34" charset="-122"/>
                <a:cs typeface="Roboto" pitchFamily="34" charset="-120"/>
              </a:rPr>
              <a:t>Blog: </a:t>
            </a:r>
            <a:r>
              <a:rPr lang="en-US" sz="800" u="sng" dirty="0">
                <a:solidFill>
                  <a:srgbClr val="1B1B27"/>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colinmcnamara.com</a:t>
            </a:r>
            <a:endParaRPr lang="en-US" sz="800" dirty="0"/>
          </a:p>
        </p:txBody>
      </p:sp>
      <p:sp>
        <p:nvSpPr>
          <p:cNvPr id="23" name="Text 17"/>
          <p:cNvSpPr/>
          <p:nvPr/>
        </p:nvSpPr>
        <p:spPr>
          <a:xfrm>
            <a:off x="631627" y="5208270"/>
            <a:ext cx="13367147"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3C3939"/>
                </a:solidFill>
                <a:latin typeface="Roboto" pitchFamily="34" charset="0"/>
                <a:ea typeface="Roboto" pitchFamily="34" charset="-122"/>
                <a:cs typeface="Roboto" pitchFamily="34" charset="-120"/>
              </a:rPr>
              <a:t>GitHub: </a:t>
            </a:r>
            <a:r>
              <a:rPr lang="en-US" sz="800" u="sng" dirty="0">
                <a:solidFill>
                  <a:srgbClr val="1B1B27"/>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@colinmcnamara</a:t>
            </a:r>
            <a:endParaRPr lang="en-US" sz="800" dirty="0"/>
          </a:p>
        </p:txBody>
      </p:sp>
      <p:sp>
        <p:nvSpPr>
          <p:cNvPr id="24" name="Text 18"/>
          <p:cNvSpPr/>
          <p:nvPr/>
        </p:nvSpPr>
        <p:spPr>
          <a:xfrm>
            <a:off x="631627" y="5408295"/>
            <a:ext cx="13367147"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3C3939"/>
                </a:solidFill>
                <a:latin typeface="Roboto" pitchFamily="34" charset="0"/>
                <a:ea typeface="Roboto" pitchFamily="34" charset="-122"/>
                <a:cs typeface="Roboto" pitchFamily="34" charset="-120"/>
              </a:rPr>
              <a:t>Twitter: </a:t>
            </a:r>
            <a:r>
              <a:rPr lang="en-US" sz="800" u="sng" dirty="0">
                <a:solidFill>
                  <a:srgbClr val="1B1B27"/>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@colinmcnamara</a:t>
            </a:r>
            <a:endParaRPr lang="en-US" sz="800" dirty="0"/>
          </a:p>
        </p:txBody>
      </p:sp>
      <p:sp>
        <p:nvSpPr>
          <p:cNvPr id="25" name="Shape 19"/>
          <p:cNvSpPr/>
          <p:nvPr/>
        </p:nvSpPr>
        <p:spPr>
          <a:xfrm>
            <a:off x="631627" y="5687854"/>
            <a:ext cx="13367147" cy="1385054"/>
          </a:xfrm>
          <a:prstGeom prst="roundRect">
            <a:avLst>
              <a:gd name="adj" fmla="val 3113"/>
            </a:avLst>
          </a:prstGeom>
          <a:solidFill>
            <a:srgbClr val="D2D2E0"/>
          </a:solidFill>
          <a:ln/>
        </p:spPr>
        <p:txBody>
          <a:bodyPr/>
          <a:lstStyle/>
          <a:p>
            <a:endParaRPr lang="en-US"/>
          </a:p>
        </p:txBody>
      </p:sp>
      <p:pic>
        <p:nvPicPr>
          <p:cNvPr id="26" name="Image 4" descr="preencoded.png"/>
          <p:cNvPicPr>
            <a:picLocks noChangeAspect="1"/>
          </p:cNvPicPr>
          <p:nvPr/>
        </p:nvPicPr>
        <p:blipFill>
          <a:blip r:embed="rId7"/>
          <a:stretch>
            <a:fillRect/>
          </a:stretch>
        </p:blipFill>
        <p:spPr>
          <a:xfrm>
            <a:off x="734258" y="5840492"/>
            <a:ext cx="128230" cy="102632"/>
          </a:xfrm>
          <a:prstGeom prst="rect">
            <a:avLst/>
          </a:prstGeom>
        </p:spPr>
      </p:pic>
      <p:sp>
        <p:nvSpPr>
          <p:cNvPr id="27" name="Text 20"/>
          <p:cNvSpPr/>
          <p:nvPr/>
        </p:nvSpPr>
        <p:spPr>
          <a:xfrm>
            <a:off x="965121" y="5816084"/>
            <a:ext cx="12931021" cy="164187"/>
          </a:xfrm>
          <a:prstGeom prst="rect">
            <a:avLst/>
          </a:prstGeom>
          <a:noFill/>
          <a:ln/>
        </p:spPr>
        <p:txBody>
          <a:bodyPr wrap="none" lIns="0" tIns="0" rIns="0" bIns="0" rtlCol="0" anchor="t"/>
          <a:lstStyle/>
          <a:p>
            <a:pPr marL="0" indent="0" algn="l">
              <a:lnSpc>
                <a:spcPts val="1250"/>
              </a:lnSpc>
              <a:buNone/>
            </a:pPr>
            <a:r>
              <a:rPr lang="en-US" sz="800" b="1" dirty="0">
                <a:solidFill>
                  <a:srgbClr val="000000"/>
                </a:solidFill>
                <a:latin typeface="Roboto" pitchFamily="34" charset="0"/>
                <a:ea typeface="Roboto" pitchFamily="34" charset="-122"/>
                <a:cs typeface="Roboto" pitchFamily="34" charset="-120"/>
              </a:rPr>
              <a:t>One Last Thing:</a:t>
            </a:r>
            <a:r>
              <a:rPr lang="en-US" sz="800" dirty="0">
                <a:solidFill>
                  <a:srgbClr val="000000"/>
                </a:solidFill>
                <a:latin typeface="Roboto" pitchFamily="34" charset="0"/>
                <a:ea typeface="Roboto" pitchFamily="34" charset="-122"/>
                <a:cs typeface="Roboto" pitchFamily="34" charset="-120"/>
              </a:rPr>
              <a:t> If you implement one thing from this talk, make it:</a:t>
            </a:r>
            <a:endParaRPr lang="en-US" sz="800" dirty="0"/>
          </a:p>
        </p:txBody>
      </p:sp>
      <p:sp>
        <p:nvSpPr>
          <p:cNvPr id="28" name="Shape 21"/>
          <p:cNvSpPr/>
          <p:nvPr/>
        </p:nvSpPr>
        <p:spPr>
          <a:xfrm>
            <a:off x="965121" y="6095643"/>
            <a:ext cx="12931021" cy="810577"/>
          </a:xfrm>
          <a:prstGeom prst="roundRect">
            <a:avLst>
              <a:gd name="adj" fmla="val 5319"/>
            </a:avLst>
          </a:prstGeom>
          <a:solidFill>
            <a:srgbClr val="F2F2F2"/>
          </a:solidFill>
          <a:ln/>
        </p:spPr>
        <p:txBody>
          <a:bodyPr/>
          <a:lstStyle/>
          <a:p>
            <a:endParaRPr lang="en-US"/>
          </a:p>
        </p:txBody>
      </p:sp>
      <p:sp>
        <p:nvSpPr>
          <p:cNvPr id="29" name="Shape 22"/>
          <p:cNvSpPr/>
          <p:nvPr/>
        </p:nvSpPr>
        <p:spPr>
          <a:xfrm>
            <a:off x="960001" y="6095643"/>
            <a:ext cx="12941260" cy="810577"/>
          </a:xfrm>
          <a:prstGeom prst="roundRect">
            <a:avLst>
              <a:gd name="adj" fmla="val 1900"/>
            </a:avLst>
          </a:prstGeom>
          <a:solidFill>
            <a:srgbClr val="F2F2F2"/>
          </a:solidFill>
          <a:ln/>
        </p:spPr>
        <p:txBody>
          <a:bodyPr/>
          <a:lstStyle/>
          <a:p>
            <a:endParaRPr lang="en-US"/>
          </a:p>
        </p:txBody>
      </p:sp>
      <p:sp>
        <p:nvSpPr>
          <p:cNvPr id="30" name="Text 23"/>
          <p:cNvSpPr/>
          <p:nvPr/>
        </p:nvSpPr>
        <p:spPr>
          <a:xfrm>
            <a:off x="1062633" y="6172557"/>
            <a:ext cx="12735997" cy="656749"/>
          </a:xfrm>
          <a:prstGeom prst="rect">
            <a:avLst/>
          </a:prstGeom>
          <a:noFill/>
          <a:ln/>
        </p:spPr>
        <p:txBody>
          <a:bodyPr wrap="square" lIns="0" tIns="0" rIns="0" bIns="0" rtlCol="0" anchor="t"/>
          <a:lstStyle/>
          <a:p>
            <a:pPr marL="0" indent="0" algn="l">
              <a:lnSpc>
                <a:spcPts val="1250"/>
              </a:lnSpc>
              <a:buNone/>
            </a:pPr>
            <a:r>
              <a:rPr lang="en-US" sz="800" dirty="0">
                <a:solidFill>
                  <a:srgbClr val="000000"/>
                </a:solidFill>
                <a:highlight>
                  <a:srgbClr val="F2F2F2"/>
                </a:highlight>
                <a:latin typeface="Consolas" pitchFamily="34" charset="0"/>
                <a:ea typeface="Consolas" pitchFamily="34" charset="-122"/>
                <a:cs typeface="Consolas" pitchFamily="34" charset="-120"/>
              </a:rPr>
              <a:t>SummarizationMiddleware(    model="openai:gpt-4o-mini",    max_tokens_before_summary=4000,)</a:t>
            </a:r>
            <a:endParaRPr lang="en-US" sz="800" dirty="0"/>
          </a:p>
        </p:txBody>
      </p:sp>
      <p:sp>
        <p:nvSpPr>
          <p:cNvPr id="31" name="Text 24"/>
          <p:cNvSpPr/>
          <p:nvPr/>
        </p:nvSpPr>
        <p:spPr>
          <a:xfrm>
            <a:off x="631627" y="7188279"/>
            <a:ext cx="13367147" cy="164187"/>
          </a:xfrm>
          <a:prstGeom prst="rect">
            <a:avLst/>
          </a:prstGeom>
          <a:noFill/>
          <a:ln/>
        </p:spPr>
        <p:txBody>
          <a:bodyPr wrap="none" lIns="0" tIns="0" rIns="0" bIns="0" rtlCol="0" anchor="t"/>
          <a:lstStyle/>
          <a:p>
            <a:pPr marL="0" indent="0" algn="l">
              <a:lnSpc>
                <a:spcPts val="1250"/>
              </a:lnSpc>
              <a:buNone/>
            </a:pPr>
            <a:r>
              <a:rPr lang="en-US" sz="800" dirty="0">
                <a:solidFill>
                  <a:srgbClr val="000000"/>
                </a:solidFill>
                <a:latin typeface="Roboto" pitchFamily="34" charset="0"/>
                <a:ea typeface="Roboto" pitchFamily="34" charset="-122"/>
                <a:cs typeface="Roboto" pitchFamily="34" charset="-120"/>
              </a:rPr>
              <a:t>🚀</a:t>
            </a:r>
            <a:r>
              <a:rPr lang="en-US" sz="800" dirty="0">
                <a:solidFill>
                  <a:srgbClr val="3C3939"/>
                </a:solidFill>
                <a:latin typeface="Roboto" pitchFamily="34" charset="0"/>
                <a:ea typeface="Roboto" pitchFamily="34" charset="-122"/>
                <a:cs typeface="Roboto" pitchFamily="34" charset="-120"/>
              </a:rPr>
              <a:t> </a:t>
            </a:r>
            <a:r>
              <a:rPr lang="en-US" sz="800" b="1" dirty="0">
                <a:solidFill>
                  <a:srgbClr val="3C3939"/>
                </a:solidFill>
                <a:latin typeface="Roboto" pitchFamily="34" charset="0"/>
                <a:ea typeface="Roboto" pitchFamily="34" charset="-122"/>
                <a:cs typeface="Roboto" pitchFamily="34" charset="-120"/>
              </a:rPr>
              <a:t>All code validated with LangChain 1.0.0a10</a:t>
            </a:r>
            <a:endParaRPr lang="en-US" sz="800" dirty="0"/>
          </a:p>
        </p:txBody>
      </p:sp>
      <p:sp>
        <p:nvSpPr>
          <p:cNvPr id="32" name="Text 25"/>
          <p:cNvSpPr/>
          <p:nvPr/>
        </p:nvSpPr>
        <p:spPr>
          <a:xfrm>
            <a:off x="631627" y="7467838"/>
            <a:ext cx="13367147" cy="328374"/>
          </a:xfrm>
          <a:prstGeom prst="rect">
            <a:avLst/>
          </a:prstGeom>
          <a:noFill/>
          <a:ln/>
        </p:spPr>
        <p:txBody>
          <a:bodyPr wrap="square" lIns="0" tIns="0" rIns="0" bIns="0" rtlCol="0" anchor="t"/>
          <a:lstStyle/>
          <a:p>
            <a:pPr marL="0" indent="0" algn="l">
              <a:lnSpc>
                <a:spcPts val="1250"/>
              </a:lnSpc>
              <a:buNone/>
            </a:pPr>
            <a:r>
              <a:rPr lang="en-US" sz="800" dirty="0">
                <a:solidFill>
                  <a:srgbClr val="3C3939"/>
                </a:solidFill>
                <a:latin typeface="Roboto" pitchFamily="34" charset="0"/>
                <a:ea typeface="Roboto" pitchFamily="34" charset="-122"/>
                <a:cs typeface="Roboto" pitchFamily="34" charset="-120"/>
              </a:rPr>
              <a:t>The middleware pattern represents a fundamental shift in how we build AI agents. Instead of fighting complex parameter configurations, we now have an elegant, composable system that scales with our needs. Start with one middleware today, and join the community of developers building the next generation of AI applications.</a:t>
            </a:r>
            <a:endParaRPr lang="en-US" sz="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79383" y="535781"/>
            <a:ext cx="5374481" cy="426244"/>
          </a:xfrm>
          <a:prstGeom prst="rect">
            <a:avLst/>
          </a:prstGeom>
          <a:noFill/>
          <a:ln/>
        </p:spPr>
        <p:txBody>
          <a:bodyPr wrap="none" lIns="0" tIns="0" rIns="0" bIns="0" rtlCol="0" anchor="t"/>
          <a:lstStyle/>
          <a:p>
            <a:pPr marL="0" indent="0" algn="l">
              <a:lnSpc>
                <a:spcPts val="3350"/>
              </a:lnSpc>
              <a:buNone/>
            </a:pPr>
            <a:r>
              <a:rPr lang="en-US" sz="2650" dirty="0">
                <a:solidFill>
                  <a:srgbClr val="2E3C4E"/>
                </a:solidFill>
                <a:latin typeface="Host Grotesk Medium" pitchFamily="34" charset="0"/>
                <a:ea typeface="Host Grotesk Medium" pitchFamily="34" charset="-122"/>
                <a:cs typeface="Host Grotesk Medium" pitchFamily="34" charset="-120"/>
              </a:rPr>
              <a:t>RGC-3000 and Tavern After Party</a:t>
            </a:r>
            <a:endParaRPr lang="en-US" sz="2650" dirty="0"/>
          </a:p>
        </p:txBody>
      </p:sp>
      <p:sp>
        <p:nvSpPr>
          <p:cNvPr id="3" name="Text 1"/>
          <p:cNvSpPr/>
          <p:nvPr/>
        </p:nvSpPr>
        <p:spPr>
          <a:xfrm>
            <a:off x="779383" y="1289328"/>
            <a:ext cx="7039689" cy="511493"/>
          </a:xfrm>
          <a:prstGeom prst="rect">
            <a:avLst/>
          </a:prstGeom>
          <a:noFill/>
          <a:ln/>
        </p:spPr>
        <p:txBody>
          <a:bodyPr wrap="square" lIns="0" tIns="0" rIns="0" bIns="0" rtlCol="0" anchor="t"/>
          <a:lstStyle/>
          <a:p>
            <a:pPr marL="0" indent="0" algn="l">
              <a:lnSpc>
                <a:spcPts val="2000"/>
              </a:lnSpc>
              <a:buNone/>
            </a:pPr>
            <a:r>
              <a:rPr lang="en-US" sz="1300" dirty="0">
                <a:solidFill>
                  <a:srgbClr val="384653"/>
                </a:solidFill>
                <a:latin typeface="Roboto" pitchFamily="34" charset="0"/>
                <a:ea typeface="Roboto" pitchFamily="34" charset="-122"/>
                <a:cs typeface="Roboto" pitchFamily="34" charset="-120"/>
              </a:rPr>
              <a:t>Join us after the meeting to continue conversations, network, and enjoy some Texas hospitality at The Tavern! Our green parrot mascot might even make an appearance.</a:t>
            </a:r>
            <a:endParaRPr lang="en-US" sz="1300" dirty="0"/>
          </a:p>
        </p:txBody>
      </p:sp>
      <p:pic>
        <p:nvPicPr>
          <p:cNvPr id="4" name="Image 0" descr="preencoded.png"/>
          <p:cNvPicPr>
            <a:picLocks noChangeAspect="1"/>
          </p:cNvPicPr>
          <p:nvPr/>
        </p:nvPicPr>
        <p:blipFill>
          <a:blip r:embed="rId3"/>
          <a:stretch>
            <a:fillRect/>
          </a:stretch>
        </p:blipFill>
        <p:spPr>
          <a:xfrm>
            <a:off x="779383" y="1954173"/>
            <a:ext cx="340995" cy="340995"/>
          </a:xfrm>
          <a:prstGeom prst="rect">
            <a:avLst/>
          </a:prstGeom>
        </p:spPr>
      </p:pic>
      <p:sp>
        <p:nvSpPr>
          <p:cNvPr id="5" name="Text 2"/>
          <p:cNvSpPr/>
          <p:nvPr/>
        </p:nvSpPr>
        <p:spPr>
          <a:xfrm>
            <a:off x="1290876" y="2035135"/>
            <a:ext cx="1704975" cy="213122"/>
          </a:xfrm>
          <a:prstGeom prst="rect">
            <a:avLst/>
          </a:prstGeom>
          <a:noFill/>
          <a:ln/>
        </p:spPr>
        <p:txBody>
          <a:bodyPr wrap="none" lIns="0" tIns="0" rIns="0" bIns="0" rtlCol="0" anchor="t"/>
          <a:lstStyle/>
          <a:p>
            <a:pPr marL="0" indent="0" algn="l">
              <a:lnSpc>
                <a:spcPts val="1650"/>
              </a:lnSpc>
              <a:buNone/>
            </a:pPr>
            <a:r>
              <a:rPr lang="en-US" sz="1300" dirty="0">
                <a:solidFill>
                  <a:srgbClr val="384653"/>
                </a:solidFill>
                <a:latin typeface="Host Grotesk Medium" pitchFamily="34" charset="0"/>
                <a:ea typeface="Host Grotesk Medium" pitchFamily="34" charset="-122"/>
                <a:cs typeface="Host Grotesk Medium" pitchFamily="34" charset="-120"/>
              </a:rPr>
              <a:t>Website</a:t>
            </a:r>
            <a:endParaRPr lang="en-US" sz="1300" dirty="0"/>
          </a:p>
        </p:txBody>
      </p:sp>
      <p:sp>
        <p:nvSpPr>
          <p:cNvPr id="6" name="Text 3"/>
          <p:cNvSpPr/>
          <p:nvPr/>
        </p:nvSpPr>
        <p:spPr>
          <a:xfrm>
            <a:off x="1290876" y="2384584"/>
            <a:ext cx="6528197" cy="204668"/>
          </a:xfrm>
          <a:prstGeom prst="rect">
            <a:avLst/>
          </a:prstGeom>
          <a:noFill/>
          <a:ln/>
        </p:spPr>
        <p:txBody>
          <a:bodyPr wrap="none" lIns="0" tIns="0" rIns="0" bIns="0" rtlCol="0" anchor="t"/>
          <a:lstStyle/>
          <a:p>
            <a:pPr marL="0" indent="0" algn="l">
              <a:lnSpc>
                <a:spcPts val="1600"/>
              </a:lnSpc>
              <a:buNone/>
            </a:pPr>
            <a:r>
              <a:rPr lang="en-US" sz="1050" u="sng" dirty="0">
                <a:solidFill>
                  <a:srgbClr val="3A6B7E"/>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aimug.org</a:t>
            </a:r>
            <a:r>
              <a:rPr lang="en-US" sz="1050" dirty="0">
                <a:solidFill>
                  <a:srgbClr val="384653"/>
                </a:solidFill>
                <a:latin typeface="Roboto" pitchFamily="34" charset="0"/>
                <a:ea typeface="Roboto" pitchFamily="34" charset="-122"/>
                <a:cs typeface="Roboto" pitchFamily="34" charset="-120"/>
              </a:rPr>
              <a:t> – All things LangChain and AIMUG</a:t>
            </a:r>
            <a:endParaRPr lang="en-US" sz="1050" dirty="0"/>
          </a:p>
        </p:txBody>
      </p:sp>
      <p:pic>
        <p:nvPicPr>
          <p:cNvPr id="7" name="Image 1" descr="preencoded.png"/>
          <p:cNvPicPr>
            <a:picLocks noChangeAspect="1"/>
          </p:cNvPicPr>
          <p:nvPr/>
        </p:nvPicPr>
        <p:blipFill>
          <a:blip r:embed="rId5"/>
          <a:stretch>
            <a:fillRect/>
          </a:stretch>
        </p:blipFill>
        <p:spPr>
          <a:xfrm>
            <a:off x="779383" y="2862024"/>
            <a:ext cx="340995" cy="340995"/>
          </a:xfrm>
          <a:prstGeom prst="rect">
            <a:avLst/>
          </a:prstGeom>
        </p:spPr>
      </p:pic>
      <p:sp>
        <p:nvSpPr>
          <p:cNvPr id="8" name="Text 4"/>
          <p:cNvSpPr/>
          <p:nvPr/>
        </p:nvSpPr>
        <p:spPr>
          <a:xfrm>
            <a:off x="1290876" y="2942987"/>
            <a:ext cx="1704975" cy="213122"/>
          </a:xfrm>
          <a:prstGeom prst="rect">
            <a:avLst/>
          </a:prstGeom>
          <a:noFill/>
          <a:ln/>
        </p:spPr>
        <p:txBody>
          <a:bodyPr wrap="none" lIns="0" tIns="0" rIns="0" bIns="0" rtlCol="0" anchor="t"/>
          <a:lstStyle/>
          <a:p>
            <a:pPr marL="0" indent="0" algn="l">
              <a:lnSpc>
                <a:spcPts val="1650"/>
              </a:lnSpc>
              <a:buNone/>
            </a:pPr>
            <a:r>
              <a:rPr lang="en-US" sz="1300" dirty="0">
                <a:solidFill>
                  <a:srgbClr val="384653"/>
                </a:solidFill>
                <a:latin typeface="Host Grotesk Medium" pitchFamily="34" charset="0"/>
                <a:ea typeface="Host Grotesk Medium" pitchFamily="34" charset="-122"/>
                <a:cs typeface="Host Grotesk Medium" pitchFamily="34" charset="-120"/>
              </a:rPr>
              <a:t>Discord</a:t>
            </a:r>
            <a:endParaRPr lang="en-US" sz="1300" dirty="0"/>
          </a:p>
        </p:txBody>
      </p:sp>
      <p:sp>
        <p:nvSpPr>
          <p:cNvPr id="9" name="Text 5"/>
          <p:cNvSpPr/>
          <p:nvPr/>
        </p:nvSpPr>
        <p:spPr>
          <a:xfrm>
            <a:off x="1290876" y="3292435"/>
            <a:ext cx="6528197" cy="204668"/>
          </a:xfrm>
          <a:prstGeom prst="rect">
            <a:avLst/>
          </a:prstGeom>
          <a:noFill/>
          <a:ln/>
        </p:spPr>
        <p:txBody>
          <a:bodyPr wrap="none" lIns="0" tIns="0" rIns="0" bIns="0" rtlCol="0" anchor="t"/>
          <a:lstStyle/>
          <a:p>
            <a:pPr marL="0" indent="0" algn="l">
              <a:lnSpc>
                <a:spcPts val="1600"/>
              </a:lnSpc>
              <a:buNone/>
            </a:pPr>
            <a:r>
              <a:rPr lang="en-US" sz="1050" u="sng" dirty="0">
                <a:solidFill>
                  <a:srgbClr val="3A6B7E"/>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Join us</a:t>
            </a:r>
            <a:r>
              <a:rPr lang="en-US" sz="1050" dirty="0">
                <a:solidFill>
                  <a:srgbClr val="384653"/>
                </a:solidFill>
                <a:latin typeface="Roboto" pitchFamily="34" charset="0"/>
                <a:ea typeface="Roboto" pitchFamily="34" charset="-122"/>
                <a:cs typeface="Roboto" pitchFamily="34" charset="-120"/>
              </a:rPr>
              <a:t> for ongoing conversations</a:t>
            </a:r>
            <a:endParaRPr lang="en-US" sz="1050" dirty="0"/>
          </a:p>
        </p:txBody>
      </p:sp>
      <p:pic>
        <p:nvPicPr>
          <p:cNvPr id="10" name="Image 2" descr="preencoded.png"/>
          <p:cNvPicPr>
            <a:picLocks noChangeAspect="1"/>
          </p:cNvPicPr>
          <p:nvPr/>
        </p:nvPicPr>
        <p:blipFill>
          <a:blip r:embed="rId7"/>
          <a:stretch>
            <a:fillRect/>
          </a:stretch>
        </p:blipFill>
        <p:spPr>
          <a:xfrm>
            <a:off x="779383" y="3769876"/>
            <a:ext cx="340995" cy="340995"/>
          </a:xfrm>
          <a:prstGeom prst="rect">
            <a:avLst/>
          </a:prstGeom>
        </p:spPr>
      </p:pic>
      <p:sp>
        <p:nvSpPr>
          <p:cNvPr id="11" name="Text 6"/>
          <p:cNvSpPr/>
          <p:nvPr/>
        </p:nvSpPr>
        <p:spPr>
          <a:xfrm>
            <a:off x="1290876" y="3850838"/>
            <a:ext cx="1704975" cy="213122"/>
          </a:xfrm>
          <a:prstGeom prst="rect">
            <a:avLst/>
          </a:prstGeom>
          <a:noFill/>
          <a:ln/>
        </p:spPr>
        <p:txBody>
          <a:bodyPr wrap="none" lIns="0" tIns="0" rIns="0" bIns="0" rtlCol="0" anchor="t"/>
          <a:lstStyle/>
          <a:p>
            <a:pPr marL="0" indent="0" algn="l">
              <a:lnSpc>
                <a:spcPts val="1650"/>
              </a:lnSpc>
              <a:buNone/>
            </a:pPr>
            <a:r>
              <a:rPr lang="en-US" sz="1300" dirty="0">
                <a:solidFill>
                  <a:srgbClr val="384653"/>
                </a:solidFill>
                <a:latin typeface="Host Grotesk Medium" pitchFamily="34" charset="0"/>
                <a:ea typeface="Host Grotesk Medium" pitchFamily="34" charset="-122"/>
                <a:cs typeface="Host Grotesk Medium" pitchFamily="34" charset="-120"/>
              </a:rPr>
              <a:t>GitHub</a:t>
            </a:r>
            <a:endParaRPr lang="en-US" sz="1300" dirty="0"/>
          </a:p>
        </p:txBody>
      </p:sp>
      <p:sp>
        <p:nvSpPr>
          <p:cNvPr id="12" name="Text 7"/>
          <p:cNvSpPr/>
          <p:nvPr/>
        </p:nvSpPr>
        <p:spPr>
          <a:xfrm>
            <a:off x="1290876" y="4200287"/>
            <a:ext cx="6528197" cy="204668"/>
          </a:xfrm>
          <a:prstGeom prst="rect">
            <a:avLst/>
          </a:prstGeom>
          <a:noFill/>
          <a:ln/>
        </p:spPr>
        <p:txBody>
          <a:bodyPr wrap="none" lIns="0" tIns="0" rIns="0" bIns="0" rtlCol="0" anchor="t"/>
          <a:lstStyle/>
          <a:p>
            <a:pPr marL="0" indent="0" algn="l">
              <a:lnSpc>
                <a:spcPts val="1600"/>
              </a:lnSpc>
              <a:buNone/>
            </a:pPr>
            <a:r>
              <a:rPr lang="en-US" sz="1050" u="sng" dirty="0">
                <a:solidFill>
                  <a:srgbClr val="3A6B7E"/>
                </a:solidFill>
                <a:latin typeface="Roboto" pitchFamily="34" charset="0"/>
                <a:ea typeface="Roboto" pitchFamily="34" charset="-122"/>
                <a:cs typeface="Roboto" pitchFamily="34" charset="-120"/>
                <a:hlinkClick r:id="rId8">
                  <a:extLst>
                    <a:ext uri="{A12FA001-AC4F-418D-AE19-62706E023703}">
                      <ahyp:hlinkClr xmlns:ahyp="http://schemas.microsoft.com/office/drawing/2018/hyperlinkcolor" val="tx"/>
                    </a:ext>
                  </a:extLst>
                </a:hlinkClick>
              </a:rPr>
              <a:t>Austin LangChain Repo</a:t>
            </a:r>
            <a:r>
              <a:rPr lang="en-US" sz="1050" dirty="0">
                <a:solidFill>
                  <a:srgbClr val="384653"/>
                </a:solidFill>
                <a:latin typeface="Roboto" pitchFamily="34" charset="0"/>
                <a:ea typeface="Roboto" pitchFamily="34" charset="-122"/>
                <a:cs typeface="Roboto" pitchFamily="34" charset="-120"/>
              </a:rPr>
              <a:t> – Check out our projects</a:t>
            </a:r>
            <a:endParaRPr lang="en-US" sz="1050" dirty="0"/>
          </a:p>
        </p:txBody>
      </p:sp>
      <p:pic>
        <p:nvPicPr>
          <p:cNvPr id="13" name="Image 3" descr="preencoded.png"/>
          <p:cNvPicPr>
            <a:picLocks noChangeAspect="1"/>
          </p:cNvPicPr>
          <p:nvPr/>
        </p:nvPicPr>
        <p:blipFill>
          <a:blip r:embed="rId9"/>
          <a:stretch>
            <a:fillRect/>
          </a:stretch>
        </p:blipFill>
        <p:spPr>
          <a:xfrm>
            <a:off x="779383" y="4677728"/>
            <a:ext cx="340995" cy="340995"/>
          </a:xfrm>
          <a:prstGeom prst="rect">
            <a:avLst/>
          </a:prstGeom>
        </p:spPr>
      </p:pic>
      <p:sp>
        <p:nvSpPr>
          <p:cNvPr id="14" name="Text 8"/>
          <p:cNvSpPr/>
          <p:nvPr/>
        </p:nvSpPr>
        <p:spPr>
          <a:xfrm>
            <a:off x="1290876" y="4758690"/>
            <a:ext cx="1704975" cy="213122"/>
          </a:xfrm>
          <a:prstGeom prst="rect">
            <a:avLst/>
          </a:prstGeom>
          <a:noFill/>
          <a:ln/>
        </p:spPr>
        <p:txBody>
          <a:bodyPr wrap="none" lIns="0" tIns="0" rIns="0" bIns="0" rtlCol="0" anchor="t"/>
          <a:lstStyle/>
          <a:p>
            <a:pPr marL="0" indent="0" algn="l">
              <a:lnSpc>
                <a:spcPts val="1650"/>
              </a:lnSpc>
              <a:buNone/>
            </a:pPr>
            <a:r>
              <a:rPr lang="en-US" sz="1300" dirty="0">
                <a:solidFill>
                  <a:srgbClr val="384653"/>
                </a:solidFill>
                <a:latin typeface="Host Grotesk Medium" pitchFamily="34" charset="0"/>
                <a:ea typeface="Host Grotesk Medium" pitchFamily="34" charset="-122"/>
                <a:cs typeface="Host Grotesk Medium" pitchFamily="34" charset="-120"/>
              </a:rPr>
              <a:t>Meetup</a:t>
            </a:r>
            <a:endParaRPr lang="en-US" sz="1300" dirty="0"/>
          </a:p>
        </p:txBody>
      </p:sp>
      <p:sp>
        <p:nvSpPr>
          <p:cNvPr id="15" name="Text 9"/>
          <p:cNvSpPr/>
          <p:nvPr/>
        </p:nvSpPr>
        <p:spPr>
          <a:xfrm>
            <a:off x="1290876" y="5108138"/>
            <a:ext cx="6528197" cy="204668"/>
          </a:xfrm>
          <a:prstGeom prst="rect">
            <a:avLst/>
          </a:prstGeom>
          <a:noFill/>
          <a:ln/>
        </p:spPr>
        <p:txBody>
          <a:bodyPr wrap="none" lIns="0" tIns="0" rIns="0" bIns="0" rtlCol="0" anchor="t"/>
          <a:lstStyle/>
          <a:p>
            <a:pPr marL="0" indent="0" algn="l">
              <a:lnSpc>
                <a:spcPts val="1600"/>
              </a:lnSpc>
              <a:buNone/>
            </a:pPr>
            <a:r>
              <a:rPr lang="en-US" sz="1050" u="sng" dirty="0">
                <a:solidFill>
                  <a:srgbClr val="3A6B7E"/>
                </a:solidFill>
                <a:latin typeface="Roboto" pitchFamily="34" charset="0"/>
                <a:ea typeface="Roboto" pitchFamily="34" charset="-122"/>
                <a:cs typeface="Roboto" pitchFamily="34" charset="-120"/>
                <a:hlinkClick r:id="rId10">
                  <a:extLst>
                    <a:ext uri="{A12FA001-AC4F-418D-AE19-62706E023703}">
                      <ahyp:hlinkClr xmlns:ahyp="http://schemas.microsoft.com/office/drawing/2018/hyperlinkcolor" val="tx"/>
                    </a:ext>
                  </a:extLst>
                </a:hlinkClick>
              </a:rPr>
              <a:t>Austin LangChain Group</a:t>
            </a:r>
            <a:endParaRPr lang="en-US" sz="1050" dirty="0"/>
          </a:p>
        </p:txBody>
      </p:sp>
      <p:pic>
        <p:nvPicPr>
          <p:cNvPr id="16" name="Image 4" descr="preencoded.png"/>
          <p:cNvPicPr>
            <a:picLocks noChangeAspect="1"/>
          </p:cNvPicPr>
          <p:nvPr/>
        </p:nvPicPr>
        <p:blipFill>
          <a:blip r:embed="rId11"/>
          <a:stretch>
            <a:fillRect/>
          </a:stretch>
        </p:blipFill>
        <p:spPr>
          <a:xfrm>
            <a:off x="779383" y="5585579"/>
            <a:ext cx="340995" cy="340995"/>
          </a:xfrm>
          <a:prstGeom prst="rect">
            <a:avLst/>
          </a:prstGeom>
        </p:spPr>
      </p:pic>
      <p:sp>
        <p:nvSpPr>
          <p:cNvPr id="17" name="Text 10"/>
          <p:cNvSpPr/>
          <p:nvPr/>
        </p:nvSpPr>
        <p:spPr>
          <a:xfrm>
            <a:off x="1290876" y="5666542"/>
            <a:ext cx="1704975" cy="213122"/>
          </a:xfrm>
          <a:prstGeom prst="rect">
            <a:avLst/>
          </a:prstGeom>
          <a:noFill/>
          <a:ln/>
        </p:spPr>
        <p:txBody>
          <a:bodyPr wrap="none" lIns="0" tIns="0" rIns="0" bIns="0" rtlCol="0" anchor="t"/>
          <a:lstStyle/>
          <a:p>
            <a:pPr marL="0" indent="0" algn="l">
              <a:lnSpc>
                <a:spcPts val="1650"/>
              </a:lnSpc>
              <a:buNone/>
            </a:pPr>
            <a:r>
              <a:rPr lang="en-US" sz="1300" dirty="0">
                <a:solidFill>
                  <a:srgbClr val="384653"/>
                </a:solidFill>
                <a:latin typeface="Host Grotesk Medium" pitchFamily="34" charset="0"/>
                <a:ea typeface="Host Grotesk Medium" pitchFamily="34" charset="-122"/>
                <a:cs typeface="Host Grotesk Medium" pitchFamily="34" charset="-120"/>
              </a:rPr>
              <a:t>Twitter</a:t>
            </a:r>
            <a:endParaRPr lang="en-US" sz="1300" dirty="0"/>
          </a:p>
        </p:txBody>
      </p:sp>
      <p:sp>
        <p:nvSpPr>
          <p:cNvPr id="18" name="Text 11"/>
          <p:cNvSpPr/>
          <p:nvPr/>
        </p:nvSpPr>
        <p:spPr>
          <a:xfrm>
            <a:off x="1290876" y="6015990"/>
            <a:ext cx="6528197" cy="204668"/>
          </a:xfrm>
          <a:prstGeom prst="rect">
            <a:avLst/>
          </a:prstGeom>
          <a:noFill/>
          <a:ln/>
        </p:spPr>
        <p:txBody>
          <a:bodyPr wrap="none" lIns="0" tIns="0" rIns="0" bIns="0" rtlCol="0" anchor="t"/>
          <a:lstStyle/>
          <a:p>
            <a:pPr marL="0" indent="0" algn="l">
              <a:lnSpc>
                <a:spcPts val="1600"/>
              </a:lnSpc>
              <a:buNone/>
            </a:pPr>
            <a:r>
              <a:rPr lang="en-US" sz="1050" u="sng" dirty="0">
                <a:solidFill>
                  <a:srgbClr val="3A6B7E"/>
                </a:solidFill>
                <a:latin typeface="Roboto" pitchFamily="34" charset="0"/>
                <a:ea typeface="Roboto" pitchFamily="34" charset="-122"/>
                <a:cs typeface="Roboto" pitchFamily="34" charset="-120"/>
                <a:hlinkClick r:id="rId12">
                  <a:extLst>
                    <a:ext uri="{A12FA001-AC4F-418D-AE19-62706E023703}">
                      <ahyp:hlinkClr xmlns:ahyp="http://schemas.microsoft.com/office/drawing/2018/hyperlinkcolor" val="tx"/>
                    </a:ext>
                  </a:extLst>
                </a:hlinkClick>
              </a:rPr>
              <a:t>@AustinLangChain</a:t>
            </a:r>
            <a:r>
              <a:rPr lang="en-US" sz="1050" dirty="0">
                <a:solidFill>
                  <a:srgbClr val="384653"/>
                </a:solidFill>
                <a:latin typeface="Roboto" pitchFamily="34" charset="0"/>
                <a:ea typeface="Roboto" pitchFamily="34" charset="-122"/>
                <a:cs typeface="Roboto" pitchFamily="34" charset="-120"/>
              </a:rPr>
              <a:t> – Latest updates</a:t>
            </a:r>
            <a:endParaRPr lang="en-US" sz="1050" dirty="0"/>
          </a:p>
        </p:txBody>
      </p:sp>
      <p:pic>
        <p:nvPicPr>
          <p:cNvPr id="19" name="Image 5" descr="preencoded.png"/>
          <p:cNvPicPr>
            <a:picLocks noChangeAspect="1"/>
          </p:cNvPicPr>
          <p:nvPr/>
        </p:nvPicPr>
        <p:blipFill>
          <a:blip r:embed="rId13"/>
          <a:stretch>
            <a:fillRect/>
          </a:stretch>
        </p:blipFill>
        <p:spPr>
          <a:xfrm>
            <a:off x="779383" y="6493431"/>
            <a:ext cx="340995" cy="340995"/>
          </a:xfrm>
          <a:prstGeom prst="rect">
            <a:avLst/>
          </a:prstGeom>
        </p:spPr>
      </p:pic>
      <p:sp>
        <p:nvSpPr>
          <p:cNvPr id="20" name="Text 12"/>
          <p:cNvSpPr/>
          <p:nvPr/>
        </p:nvSpPr>
        <p:spPr>
          <a:xfrm>
            <a:off x="1290876" y="6574393"/>
            <a:ext cx="1704975" cy="213122"/>
          </a:xfrm>
          <a:prstGeom prst="rect">
            <a:avLst/>
          </a:prstGeom>
          <a:noFill/>
          <a:ln/>
        </p:spPr>
        <p:txBody>
          <a:bodyPr wrap="none" lIns="0" tIns="0" rIns="0" bIns="0" rtlCol="0" anchor="t"/>
          <a:lstStyle/>
          <a:p>
            <a:pPr marL="0" indent="0" algn="l">
              <a:lnSpc>
                <a:spcPts val="1650"/>
              </a:lnSpc>
              <a:buNone/>
            </a:pPr>
            <a:r>
              <a:rPr lang="en-US" sz="1300" dirty="0">
                <a:solidFill>
                  <a:srgbClr val="384653"/>
                </a:solidFill>
                <a:latin typeface="Host Grotesk Medium" pitchFamily="34" charset="0"/>
                <a:ea typeface="Host Grotesk Medium" pitchFamily="34" charset="-122"/>
                <a:cs typeface="Host Grotesk Medium" pitchFamily="34" charset="-120"/>
              </a:rPr>
              <a:t>YouTube</a:t>
            </a:r>
            <a:endParaRPr lang="en-US" sz="1300" dirty="0"/>
          </a:p>
        </p:txBody>
      </p:sp>
      <p:sp>
        <p:nvSpPr>
          <p:cNvPr id="21" name="Text 13"/>
          <p:cNvSpPr/>
          <p:nvPr/>
        </p:nvSpPr>
        <p:spPr>
          <a:xfrm>
            <a:off x="1290876" y="6923842"/>
            <a:ext cx="6528197" cy="204668"/>
          </a:xfrm>
          <a:prstGeom prst="rect">
            <a:avLst/>
          </a:prstGeom>
          <a:noFill/>
          <a:ln/>
        </p:spPr>
        <p:txBody>
          <a:bodyPr wrap="none" lIns="0" tIns="0" rIns="0" bIns="0" rtlCol="0" anchor="t"/>
          <a:lstStyle/>
          <a:p>
            <a:pPr marL="0" indent="0" algn="l">
              <a:lnSpc>
                <a:spcPts val="1600"/>
              </a:lnSpc>
              <a:buNone/>
            </a:pPr>
            <a:r>
              <a:rPr lang="en-US" sz="1050" u="sng" dirty="0">
                <a:solidFill>
                  <a:srgbClr val="3A6B7E"/>
                </a:solidFill>
                <a:latin typeface="Roboto" pitchFamily="34" charset="0"/>
                <a:ea typeface="Roboto" pitchFamily="34" charset="-122"/>
                <a:cs typeface="Roboto" pitchFamily="34" charset="-120"/>
                <a:hlinkClick r:id="rId14">
                  <a:extLst>
                    <a:ext uri="{A12FA001-AC4F-418D-AE19-62706E023703}">
                      <ahyp:hlinkClr xmlns:ahyp="http://schemas.microsoft.com/office/drawing/2018/hyperlinkcolor" val="tx"/>
                    </a:ext>
                  </a:extLst>
                </a:hlinkClick>
              </a:rPr>
              <a:t>Austin LangChain Channel</a:t>
            </a:r>
            <a:endParaRPr lang="en-US" sz="1050" dirty="0"/>
          </a:p>
        </p:txBody>
      </p:sp>
      <p:pic>
        <p:nvPicPr>
          <p:cNvPr id="22" name="Image 6" descr="preencoded.png"/>
          <p:cNvPicPr>
            <a:picLocks noChangeAspect="1"/>
          </p:cNvPicPr>
          <p:nvPr/>
        </p:nvPicPr>
        <p:blipFill>
          <a:blip r:embed="rId15"/>
          <a:stretch>
            <a:fillRect/>
          </a:stretch>
        </p:blipFill>
        <p:spPr>
          <a:xfrm>
            <a:off x="4670144" y="2047638"/>
            <a:ext cx="9337529" cy="5544383"/>
          </a:xfrm>
          <a:prstGeom prst="rect">
            <a:avLst/>
          </a:prstGeom>
        </p:spPr>
      </p:pic>
      <p:sp>
        <p:nvSpPr>
          <p:cNvPr id="23" name="Text 14"/>
          <p:cNvSpPr/>
          <p:nvPr/>
        </p:nvSpPr>
        <p:spPr>
          <a:xfrm>
            <a:off x="8159353" y="3842028"/>
            <a:ext cx="5699165" cy="204668"/>
          </a:xfrm>
          <a:prstGeom prst="rect">
            <a:avLst/>
          </a:prstGeom>
          <a:noFill/>
          <a:ln/>
        </p:spPr>
        <p:txBody>
          <a:bodyPr wrap="none" lIns="0" tIns="0" rIns="0" bIns="0" rtlCol="0" anchor="t"/>
          <a:lstStyle/>
          <a:p>
            <a:pPr marL="0" indent="0" algn="ctr">
              <a:lnSpc>
                <a:spcPts val="1600"/>
              </a:lnSpc>
              <a:buNone/>
            </a:pPr>
            <a:r>
              <a:rPr lang="en-US" sz="1050" dirty="0">
                <a:solidFill>
                  <a:srgbClr val="95CCDA"/>
                </a:solidFill>
                <a:latin typeface="Roboto" pitchFamily="34" charset="0"/>
                <a:ea typeface="Roboto" pitchFamily="34" charset="-122"/>
                <a:cs typeface="Roboto" pitchFamily="34" charset="-120"/>
              </a:rPr>
              <a:t>ACC RGC3000 &amp; The Tavern</a:t>
            </a:r>
            <a:endParaRPr lang="en-US" sz="1050" dirty="0"/>
          </a:p>
        </p:txBody>
      </p:sp>
      <p:sp>
        <p:nvSpPr>
          <p:cNvPr id="24" name="Text 15"/>
          <p:cNvSpPr/>
          <p:nvPr/>
        </p:nvSpPr>
        <p:spPr>
          <a:xfrm>
            <a:off x="8159353" y="4169450"/>
            <a:ext cx="5699165" cy="204668"/>
          </a:xfrm>
          <a:prstGeom prst="rect">
            <a:avLst/>
          </a:prstGeom>
          <a:noFill/>
          <a:ln/>
        </p:spPr>
        <p:txBody>
          <a:bodyPr wrap="none" lIns="0" tIns="0" rIns="0" bIns="0" rtlCol="0" anchor="t"/>
          <a:lstStyle/>
          <a:p>
            <a:pPr marL="0" indent="0" algn="ctr">
              <a:lnSpc>
                <a:spcPts val="1600"/>
              </a:lnSpc>
              <a:buNone/>
            </a:pPr>
            <a:r>
              <a:rPr lang="en-US" sz="1050" dirty="0">
                <a:solidFill>
                  <a:srgbClr val="384653"/>
                </a:solidFill>
                <a:latin typeface="Roboto" pitchFamily="34" charset="0"/>
                <a:ea typeface="Roboto" pitchFamily="34" charset="-122"/>
                <a:cs typeface="Roboto" pitchFamily="34" charset="-120"/>
              </a:rPr>
              <a:t>ACC Main Campus</a:t>
            </a:r>
            <a:endParaRPr lang="en-US" sz="10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075" y="546378"/>
            <a:ext cx="6341150" cy="588526"/>
          </a:xfrm>
          <a:prstGeom prst="rect">
            <a:avLst/>
          </a:prstGeom>
          <a:noFill/>
          <a:ln/>
        </p:spPr>
        <p:txBody>
          <a:bodyPr wrap="none" lIns="0" tIns="0" rIns="0" bIns="0" rtlCol="0" anchor="t"/>
          <a:lstStyle/>
          <a:p>
            <a:pPr marL="0" indent="0" algn="l">
              <a:lnSpc>
                <a:spcPts val="4600"/>
              </a:lnSpc>
              <a:buNone/>
            </a:pPr>
            <a:r>
              <a:rPr lang="en-US" sz="3700" dirty="0">
                <a:solidFill>
                  <a:srgbClr val="2E3C4E"/>
                </a:solidFill>
                <a:latin typeface="Host Grotesk Medium" pitchFamily="34" charset="0"/>
                <a:ea typeface="Host Grotesk Medium" pitchFamily="34" charset="-122"/>
                <a:cs typeface="Host Grotesk Medium" pitchFamily="34" charset="-120"/>
              </a:rPr>
              <a:t>Finding US - ACC RGC-3000</a:t>
            </a:r>
            <a:endParaRPr lang="en-US" sz="3700" dirty="0"/>
          </a:p>
        </p:txBody>
      </p:sp>
      <p:sp>
        <p:nvSpPr>
          <p:cNvPr id="3" name="Text 1"/>
          <p:cNvSpPr/>
          <p:nvPr/>
        </p:nvSpPr>
        <p:spPr>
          <a:xfrm>
            <a:off x="793075" y="1586865"/>
            <a:ext cx="4941927" cy="847606"/>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The Austin Community College Rio Grande Campus (RGC) Building 3000 is our regular meeting location, offering modern facilities perfect for our tech-focused gatherings.</a:t>
            </a:r>
            <a:endParaRPr lang="en-US" sz="1450" dirty="0"/>
          </a:p>
        </p:txBody>
      </p:sp>
      <p:sp>
        <p:nvSpPr>
          <p:cNvPr id="4" name="Shape 2"/>
          <p:cNvSpPr/>
          <p:nvPr/>
        </p:nvSpPr>
        <p:spPr>
          <a:xfrm>
            <a:off x="793075" y="2646283"/>
            <a:ext cx="423743" cy="423743"/>
          </a:xfrm>
          <a:prstGeom prst="roundRect">
            <a:avLst>
              <a:gd name="adj" fmla="val 18671"/>
            </a:avLst>
          </a:prstGeom>
          <a:solidFill>
            <a:srgbClr val="D9EDF2"/>
          </a:solidFill>
          <a:ln w="7620">
            <a:solidFill>
              <a:srgbClr val="BFD3D8"/>
            </a:solidFill>
            <a:prstDash val="solid"/>
          </a:ln>
        </p:spPr>
        <p:txBody>
          <a:bodyPr/>
          <a:lstStyle/>
          <a:p>
            <a:endParaRPr lang="en-US"/>
          </a:p>
        </p:txBody>
      </p:sp>
      <p:sp>
        <p:nvSpPr>
          <p:cNvPr id="5" name="Text 3"/>
          <p:cNvSpPr/>
          <p:nvPr/>
        </p:nvSpPr>
        <p:spPr>
          <a:xfrm>
            <a:off x="1405176" y="2710934"/>
            <a:ext cx="2354699" cy="294323"/>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Easy Access</a:t>
            </a:r>
            <a:endParaRPr lang="en-US" sz="1850" dirty="0"/>
          </a:p>
        </p:txBody>
      </p:sp>
      <p:sp>
        <p:nvSpPr>
          <p:cNvPr id="6" name="Text 4"/>
          <p:cNvSpPr/>
          <p:nvPr/>
        </p:nvSpPr>
        <p:spPr>
          <a:xfrm>
            <a:off x="1405176" y="3193613"/>
            <a:ext cx="4329827" cy="565071"/>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Centrally located in downtown Austin with parking available nearby</a:t>
            </a:r>
            <a:endParaRPr lang="en-US" sz="1450" dirty="0"/>
          </a:p>
        </p:txBody>
      </p:sp>
      <p:sp>
        <p:nvSpPr>
          <p:cNvPr id="7" name="Shape 5"/>
          <p:cNvSpPr/>
          <p:nvPr/>
        </p:nvSpPr>
        <p:spPr>
          <a:xfrm>
            <a:off x="793075" y="4135398"/>
            <a:ext cx="423743" cy="423743"/>
          </a:xfrm>
          <a:prstGeom prst="roundRect">
            <a:avLst>
              <a:gd name="adj" fmla="val 18671"/>
            </a:avLst>
          </a:prstGeom>
          <a:solidFill>
            <a:srgbClr val="D9EDF2"/>
          </a:solidFill>
          <a:ln w="7620">
            <a:solidFill>
              <a:srgbClr val="BFD3D8"/>
            </a:solidFill>
            <a:prstDash val="solid"/>
          </a:ln>
        </p:spPr>
        <p:txBody>
          <a:bodyPr/>
          <a:lstStyle/>
          <a:p>
            <a:endParaRPr lang="en-US"/>
          </a:p>
        </p:txBody>
      </p:sp>
      <p:sp>
        <p:nvSpPr>
          <p:cNvPr id="8" name="Text 6"/>
          <p:cNvSpPr/>
          <p:nvPr/>
        </p:nvSpPr>
        <p:spPr>
          <a:xfrm>
            <a:off x="1405176" y="4200049"/>
            <a:ext cx="2354699" cy="294323"/>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Tech-Ready Facilities</a:t>
            </a:r>
            <a:endParaRPr lang="en-US" sz="1850" dirty="0"/>
          </a:p>
        </p:txBody>
      </p:sp>
      <p:sp>
        <p:nvSpPr>
          <p:cNvPr id="9" name="Text 7"/>
          <p:cNvSpPr/>
          <p:nvPr/>
        </p:nvSpPr>
        <p:spPr>
          <a:xfrm>
            <a:off x="1405176" y="4682728"/>
            <a:ext cx="4329827" cy="565071"/>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State-of-the-art presentation equipment and reliable Wi-Fi</a:t>
            </a:r>
            <a:endParaRPr lang="en-US" sz="1450" dirty="0"/>
          </a:p>
        </p:txBody>
      </p:sp>
      <p:sp>
        <p:nvSpPr>
          <p:cNvPr id="10" name="Shape 8"/>
          <p:cNvSpPr/>
          <p:nvPr/>
        </p:nvSpPr>
        <p:spPr>
          <a:xfrm>
            <a:off x="793075" y="5624513"/>
            <a:ext cx="423743" cy="423743"/>
          </a:xfrm>
          <a:prstGeom prst="roundRect">
            <a:avLst>
              <a:gd name="adj" fmla="val 18671"/>
            </a:avLst>
          </a:prstGeom>
          <a:solidFill>
            <a:srgbClr val="D9EDF2"/>
          </a:solidFill>
          <a:ln w="7620">
            <a:solidFill>
              <a:srgbClr val="BFD3D8"/>
            </a:solidFill>
            <a:prstDash val="solid"/>
          </a:ln>
        </p:spPr>
        <p:txBody>
          <a:bodyPr/>
          <a:lstStyle/>
          <a:p>
            <a:endParaRPr lang="en-US"/>
          </a:p>
        </p:txBody>
      </p:sp>
      <p:sp>
        <p:nvSpPr>
          <p:cNvPr id="11" name="Text 9"/>
          <p:cNvSpPr/>
          <p:nvPr/>
        </p:nvSpPr>
        <p:spPr>
          <a:xfrm>
            <a:off x="1405176" y="5689163"/>
            <a:ext cx="2354699" cy="294323"/>
          </a:xfrm>
          <a:prstGeom prst="rect">
            <a:avLst/>
          </a:prstGeom>
          <a:noFill/>
          <a:ln/>
        </p:spPr>
        <p:txBody>
          <a:bodyPr wrap="none" lIns="0" tIns="0" rIns="0" bIns="0" rtlCol="0" anchor="t"/>
          <a:lstStyle/>
          <a:p>
            <a:pPr marL="0" indent="0" algn="l">
              <a:lnSpc>
                <a:spcPts val="2300"/>
              </a:lnSpc>
              <a:buNone/>
            </a:pPr>
            <a:r>
              <a:rPr lang="en-US" sz="1850" dirty="0">
                <a:solidFill>
                  <a:srgbClr val="384653"/>
                </a:solidFill>
                <a:latin typeface="Host Grotesk Medium" pitchFamily="34" charset="0"/>
                <a:ea typeface="Host Grotesk Medium" pitchFamily="34" charset="-122"/>
                <a:cs typeface="Host Grotesk Medium" pitchFamily="34" charset="-120"/>
              </a:rPr>
              <a:t>Collaborative Spaces</a:t>
            </a:r>
            <a:endParaRPr lang="en-US" sz="1850" dirty="0"/>
          </a:p>
        </p:txBody>
      </p:sp>
      <p:sp>
        <p:nvSpPr>
          <p:cNvPr id="12" name="Text 10"/>
          <p:cNvSpPr/>
          <p:nvPr/>
        </p:nvSpPr>
        <p:spPr>
          <a:xfrm>
            <a:off x="1405176" y="6171843"/>
            <a:ext cx="4329827" cy="565071"/>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Room arrangements perfect for both presentations and hands-on workshops</a:t>
            </a:r>
            <a:endParaRPr lang="en-US" sz="1450" dirty="0"/>
          </a:p>
        </p:txBody>
      </p:sp>
      <p:sp>
        <p:nvSpPr>
          <p:cNvPr id="13" name="Text 11"/>
          <p:cNvSpPr/>
          <p:nvPr/>
        </p:nvSpPr>
        <p:spPr>
          <a:xfrm>
            <a:off x="793075" y="6948726"/>
            <a:ext cx="4941927" cy="565071"/>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Look for Tex, our green parrot mascot with his cowboy hat and gold chain, greeting you at the entrance!</a:t>
            </a:r>
            <a:endParaRPr lang="en-US" sz="1450" dirty="0"/>
          </a:p>
        </p:txBody>
      </p:sp>
      <p:pic>
        <p:nvPicPr>
          <p:cNvPr id="14" name="Image 0" descr="preencoded.png"/>
          <p:cNvPicPr>
            <a:picLocks noChangeAspect="1"/>
          </p:cNvPicPr>
          <p:nvPr/>
        </p:nvPicPr>
        <p:blipFill>
          <a:blip r:embed="rId3"/>
          <a:stretch>
            <a:fillRect/>
          </a:stretch>
        </p:blipFill>
        <p:spPr>
          <a:xfrm>
            <a:off x="6202204" y="1629251"/>
            <a:ext cx="7260431" cy="544532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Text 0"/>
          <p:cNvSpPr/>
          <p:nvPr/>
        </p:nvSpPr>
        <p:spPr>
          <a:xfrm>
            <a:off x="781526" y="782598"/>
            <a:ext cx="7561302" cy="488394"/>
          </a:xfrm>
          <a:prstGeom prst="rect">
            <a:avLst/>
          </a:prstGeom>
          <a:noFill/>
          <a:ln/>
        </p:spPr>
        <p:txBody>
          <a:bodyPr wrap="none" lIns="0" tIns="0" rIns="0" bIns="0" rtlCol="0" anchor="t"/>
          <a:lstStyle/>
          <a:p>
            <a:pPr marL="0" indent="0" algn="l">
              <a:lnSpc>
                <a:spcPts val="3800"/>
              </a:lnSpc>
              <a:buNone/>
            </a:pPr>
            <a:r>
              <a:rPr lang="en-US" sz="3050" dirty="0">
                <a:solidFill>
                  <a:srgbClr val="2E3C4E"/>
                </a:solidFill>
                <a:latin typeface="Host Grotesk Medium" pitchFamily="34" charset="0"/>
                <a:ea typeface="Host Grotesk Medium" pitchFamily="34" charset="-122"/>
                <a:cs typeface="Host Grotesk Medium" pitchFamily="34" charset="-120"/>
              </a:rPr>
              <a:t>Next Event – October 1 ACC RGC3000</a:t>
            </a:r>
            <a:endParaRPr lang="en-US" sz="3050" dirty="0"/>
          </a:p>
        </p:txBody>
      </p:sp>
      <p:sp>
        <p:nvSpPr>
          <p:cNvPr id="4" name="Text 1"/>
          <p:cNvSpPr/>
          <p:nvPr/>
        </p:nvSpPr>
        <p:spPr>
          <a:xfrm>
            <a:off x="781526" y="1505426"/>
            <a:ext cx="3598664" cy="390763"/>
          </a:xfrm>
          <a:prstGeom prst="rect">
            <a:avLst/>
          </a:prstGeom>
          <a:noFill/>
          <a:ln/>
        </p:spPr>
        <p:txBody>
          <a:bodyPr wrap="none" lIns="0" tIns="0" rIns="0" bIns="0" rtlCol="0" anchor="t"/>
          <a:lstStyle/>
          <a:p>
            <a:pPr marL="0" indent="0" algn="l">
              <a:lnSpc>
                <a:spcPts val="3050"/>
              </a:lnSpc>
              <a:buNone/>
            </a:pPr>
            <a:r>
              <a:rPr lang="en-US" sz="2450" dirty="0">
                <a:solidFill>
                  <a:srgbClr val="2E3C4E"/>
                </a:solidFill>
                <a:latin typeface="Host Grotesk Medium" pitchFamily="34" charset="0"/>
                <a:ea typeface="Host Grotesk Medium" pitchFamily="34" charset="-122"/>
                <a:cs typeface="Host Grotesk Medium" pitchFamily="34" charset="-120"/>
              </a:rPr>
              <a:t>Wednesday, August 27th</a:t>
            </a:r>
            <a:endParaRPr lang="en-US" sz="2450" dirty="0"/>
          </a:p>
        </p:txBody>
      </p:sp>
      <p:sp>
        <p:nvSpPr>
          <p:cNvPr id="5" name="Shape 2"/>
          <p:cNvSpPr/>
          <p:nvPr/>
        </p:nvSpPr>
        <p:spPr>
          <a:xfrm>
            <a:off x="781526" y="2130623"/>
            <a:ext cx="3712369" cy="1993940"/>
          </a:xfrm>
          <a:prstGeom prst="roundRect">
            <a:avLst>
              <a:gd name="adj" fmla="val 3293"/>
            </a:avLst>
          </a:prstGeom>
          <a:solidFill>
            <a:srgbClr val="D9EDF2"/>
          </a:solidFill>
          <a:ln w="7620">
            <a:solidFill>
              <a:srgbClr val="BFD3D8"/>
            </a:solidFill>
            <a:prstDash val="solid"/>
          </a:ln>
        </p:spPr>
        <p:txBody>
          <a:bodyPr/>
          <a:lstStyle/>
          <a:p>
            <a:endParaRPr lang="en-US"/>
          </a:p>
        </p:txBody>
      </p:sp>
      <p:pic>
        <p:nvPicPr>
          <p:cNvPr id="6" name="Image 1" descr="preencoded.png"/>
          <p:cNvPicPr>
            <a:picLocks noChangeAspect="1"/>
          </p:cNvPicPr>
          <p:nvPr/>
        </p:nvPicPr>
        <p:blipFill>
          <a:blip r:embed="rId3"/>
          <a:stretch>
            <a:fillRect/>
          </a:stretch>
        </p:blipFill>
        <p:spPr>
          <a:xfrm>
            <a:off x="945356" y="2294453"/>
            <a:ext cx="468868" cy="468868"/>
          </a:xfrm>
          <a:prstGeom prst="rect">
            <a:avLst/>
          </a:prstGeom>
        </p:spPr>
      </p:pic>
      <p:pic>
        <p:nvPicPr>
          <p:cNvPr id="7" name="Image 2" descr="preencoded.png"/>
          <p:cNvPicPr>
            <a:picLocks noChangeAspect="1"/>
          </p:cNvPicPr>
          <p:nvPr/>
        </p:nvPicPr>
        <p:blipFill>
          <a:blip r:embed="rId4"/>
          <a:stretch>
            <a:fillRect/>
          </a:stretch>
        </p:blipFill>
        <p:spPr>
          <a:xfrm>
            <a:off x="1074301" y="2396966"/>
            <a:ext cx="210979" cy="263723"/>
          </a:xfrm>
          <a:prstGeom prst="rect">
            <a:avLst/>
          </a:prstGeom>
        </p:spPr>
      </p:pic>
      <p:sp>
        <p:nvSpPr>
          <p:cNvPr id="8" name="Text 3"/>
          <p:cNvSpPr/>
          <p:nvPr/>
        </p:nvSpPr>
        <p:spPr>
          <a:xfrm>
            <a:off x="945356" y="2919532"/>
            <a:ext cx="1953935" cy="244197"/>
          </a:xfrm>
          <a:prstGeom prst="rect">
            <a:avLst/>
          </a:prstGeom>
          <a:noFill/>
          <a:ln/>
        </p:spPr>
        <p:txBody>
          <a:bodyPr wrap="none" lIns="0" tIns="0" rIns="0" bIns="0" rtlCol="0" anchor="t"/>
          <a:lstStyle/>
          <a:p>
            <a:pPr marL="0" indent="0" algn="l">
              <a:lnSpc>
                <a:spcPts val="1900"/>
              </a:lnSpc>
              <a:buNone/>
            </a:pPr>
            <a:r>
              <a:rPr lang="en-US" sz="1500" dirty="0">
                <a:solidFill>
                  <a:srgbClr val="384653"/>
                </a:solidFill>
                <a:latin typeface="Host Grotesk Medium" pitchFamily="34" charset="0"/>
                <a:ea typeface="Host Grotesk Medium" pitchFamily="34" charset="-122"/>
                <a:cs typeface="Host Grotesk Medium" pitchFamily="34" charset="-120"/>
              </a:rPr>
              <a:t>Casual Networking</a:t>
            </a:r>
            <a:endParaRPr lang="en-US" sz="1500" dirty="0"/>
          </a:p>
        </p:txBody>
      </p:sp>
      <p:sp>
        <p:nvSpPr>
          <p:cNvPr id="9" name="Text 4"/>
          <p:cNvSpPr/>
          <p:nvPr/>
        </p:nvSpPr>
        <p:spPr>
          <a:xfrm>
            <a:off x="945356" y="3257431"/>
            <a:ext cx="3384709" cy="703302"/>
          </a:xfrm>
          <a:prstGeom prst="rect">
            <a:avLst/>
          </a:prstGeom>
          <a:noFill/>
          <a:ln/>
        </p:spPr>
        <p:txBody>
          <a:bodyPr wrap="square" lIns="0" tIns="0" rIns="0" bIns="0" rtlCol="0" anchor="t"/>
          <a:lstStyle/>
          <a:p>
            <a:pPr marL="0" indent="0" algn="l">
              <a:lnSpc>
                <a:spcPts val="1800"/>
              </a:lnSpc>
              <a:buNone/>
            </a:pPr>
            <a:r>
              <a:rPr lang="en-US" sz="1200" dirty="0">
                <a:solidFill>
                  <a:srgbClr val="384653"/>
                </a:solidFill>
                <a:latin typeface="Roboto" pitchFamily="34" charset="0"/>
                <a:ea typeface="Roboto" pitchFamily="34" charset="-122"/>
                <a:cs typeface="Roboto" pitchFamily="34" charset="-120"/>
              </a:rPr>
              <a:t>Join fellow AI enthusiasts for coffee, conversation, and coding in a relaxed Austin atmosphere</a:t>
            </a:r>
            <a:endParaRPr lang="en-US" sz="1200" dirty="0"/>
          </a:p>
        </p:txBody>
      </p:sp>
      <p:sp>
        <p:nvSpPr>
          <p:cNvPr id="10" name="Shape 5"/>
          <p:cNvSpPr/>
          <p:nvPr/>
        </p:nvSpPr>
        <p:spPr>
          <a:xfrm>
            <a:off x="4650105" y="2130623"/>
            <a:ext cx="3712369" cy="1993940"/>
          </a:xfrm>
          <a:prstGeom prst="roundRect">
            <a:avLst>
              <a:gd name="adj" fmla="val 3293"/>
            </a:avLst>
          </a:prstGeom>
          <a:solidFill>
            <a:srgbClr val="D9EDF2"/>
          </a:solidFill>
          <a:ln w="7620">
            <a:solidFill>
              <a:srgbClr val="BFD3D8"/>
            </a:solidFill>
            <a:prstDash val="solid"/>
          </a:ln>
        </p:spPr>
        <p:txBody>
          <a:bodyPr/>
          <a:lstStyle/>
          <a:p>
            <a:endParaRPr lang="en-US"/>
          </a:p>
        </p:txBody>
      </p:sp>
      <p:pic>
        <p:nvPicPr>
          <p:cNvPr id="11" name="Image 3" descr="preencoded.png"/>
          <p:cNvPicPr>
            <a:picLocks noChangeAspect="1"/>
          </p:cNvPicPr>
          <p:nvPr/>
        </p:nvPicPr>
        <p:blipFill>
          <a:blip r:embed="rId5"/>
          <a:stretch>
            <a:fillRect/>
          </a:stretch>
        </p:blipFill>
        <p:spPr>
          <a:xfrm>
            <a:off x="4813935" y="2294453"/>
            <a:ext cx="468868" cy="468868"/>
          </a:xfrm>
          <a:prstGeom prst="rect">
            <a:avLst/>
          </a:prstGeom>
        </p:spPr>
      </p:pic>
      <p:pic>
        <p:nvPicPr>
          <p:cNvPr id="12" name="Image 4" descr="preencoded.png"/>
          <p:cNvPicPr>
            <a:picLocks noChangeAspect="1"/>
          </p:cNvPicPr>
          <p:nvPr/>
        </p:nvPicPr>
        <p:blipFill>
          <a:blip r:embed="rId6"/>
          <a:stretch>
            <a:fillRect/>
          </a:stretch>
        </p:blipFill>
        <p:spPr>
          <a:xfrm>
            <a:off x="4942880" y="2396966"/>
            <a:ext cx="210979" cy="263723"/>
          </a:xfrm>
          <a:prstGeom prst="rect">
            <a:avLst/>
          </a:prstGeom>
        </p:spPr>
      </p:pic>
      <p:sp>
        <p:nvSpPr>
          <p:cNvPr id="13" name="Text 6"/>
          <p:cNvSpPr/>
          <p:nvPr/>
        </p:nvSpPr>
        <p:spPr>
          <a:xfrm>
            <a:off x="4813935" y="2919532"/>
            <a:ext cx="1953935" cy="244197"/>
          </a:xfrm>
          <a:prstGeom prst="rect">
            <a:avLst/>
          </a:prstGeom>
          <a:noFill/>
          <a:ln/>
        </p:spPr>
        <p:txBody>
          <a:bodyPr wrap="none" lIns="0" tIns="0" rIns="0" bIns="0" rtlCol="0" anchor="t"/>
          <a:lstStyle/>
          <a:p>
            <a:pPr marL="0" indent="0" algn="l">
              <a:lnSpc>
                <a:spcPts val="1900"/>
              </a:lnSpc>
              <a:buNone/>
            </a:pPr>
            <a:r>
              <a:rPr lang="en-US" sz="1500" dirty="0">
                <a:solidFill>
                  <a:srgbClr val="384653"/>
                </a:solidFill>
                <a:latin typeface="Host Grotesk Medium" pitchFamily="34" charset="0"/>
                <a:ea typeface="Host Grotesk Medium" pitchFamily="34" charset="-122"/>
                <a:cs typeface="Host Grotesk Medium" pitchFamily="34" charset="-120"/>
              </a:rPr>
              <a:t>Bring Your Projects</a:t>
            </a:r>
            <a:endParaRPr lang="en-US" sz="1500" dirty="0"/>
          </a:p>
        </p:txBody>
      </p:sp>
      <p:sp>
        <p:nvSpPr>
          <p:cNvPr id="14" name="Text 7"/>
          <p:cNvSpPr/>
          <p:nvPr/>
        </p:nvSpPr>
        <p:spPr>
          <a:xfrm>
            <a:off x="4813935" y="3257431"/>
            <a:ext cx="3384709" cy="468868"/>
          </a:xfrm>
          <a:prstGeom prst="rect">
            <a:avLst/>
          </a:prstGeom>
          <a:noFill/>
          <a:ln/>
        </p:spPr>
        <p:txBody>
          <a:bodyPr wrap="square" lIns="0" tIns="0" rIns="0" bIns="0" rtlCol="0" anchor="t"/>
          <a:lstStyle/>
          <a:p>
            <a:pPr marL="0" indent="0" algn="l">
              <a:lnSpc>
                <a:spcPts val="1800"/>
              </a:lnSpc>
              <a:buNone/>
            </a:pPr>
            <a:r>
              <a:rPr lang="en-US" sz="1200" dirty="0">
                <a:solidFill>
                  <a:srgbClr val="384653"/>
                </a:solidFill>
                <a:latin typeface="Roboto" pitchFamily="34" charset="0"/>
                <a:ea typeface="Roboto" pitchFamily="34" charset="-122"/>
                <a:cs typeface="Roboto" pitchFamily="34" charset="-120"/>
              </a:rPr>
              <a:t>Get feedback, troubleshoot, or collaborate on your latest LangChain experiments</a:t>
            </a:r>
            <a:endParaRPr lang="en-US" sz="1200" dirty="0"/>
          </a:p>
        </p:txBody>
      </p:sp>
      <p:sp>
        <p:nvSpPr>
          <p:cNvPr id="15" name="Shape 8"/>
          <p:cNvSpPr/>
          <p:nvPr/>
        </p:nvSpPr>
        <p:spPr>
          <a:xfrm>
            <a:off x="781526" y="4280773"/>
            <a:ext cx="7580948" cy="1525072"/>
          </a:xfrm>
          <a:prstGeom prst="roundRect">
            <a:avLst>
              <a:gd name="adj" fmla="val 4305"/>
            </a:avLst>
          </a:prstGeom>
          <a:solidFill>
            <a:srgbClr val="D9EDF2"/>
          </a:solidFill>
          <a:ln w="7620">
            <a:solidFill>
              <a:srgbClr val="BFD3D8"/>
            </a:solidFill>
            <a:prstDash val="solid"/>
          </a:ln>
        </p:spPr>
        <p:txBody>
          <a:bodyPr/>
          <a:lstStyle/>
          <a:p>
            <a:endParaRPr lang="en-US"/>
          </a:p>
        </p:txBody>
      </p:sp>
      <p:pic>
        <p:nvPicPr>
          <p:cNvPr id="16" name="Image 5" descr="preencoded.png"/>
          <p:cNvPicPr>
            <a:picLocks noChangeAspect="1"/>
          </p:cNvPicPr>
          <p:nvPr/>
        </p:nvPicPr>
        <p:blipFill>
          <a:blip r:embed="rId7"/>
          <a:stretch>
            <a:fillRect/>
          </a:stretch>
        </p:blipFill>
        <p:spPr>
          <a:xfrm>
            <a:off x="945356" y="4444603"/>
            <a:ext cx="468868" cy="468868"/>
          </a:xfrm>
          <a:prstGeom prst="rect">
            <a:avLst/>
          </a:prstGeom>
        </p:spPr>
      </p:pic>
      <p:pic>
        <p:nvPicPr>
          <p:cNvPr id="17" name="Image 6" descr="preencoded.png"/>
          <p:cNvPicPr>
            <a:picLocks noChangeAspect="1"/>
          </p:cNvPicPr>
          <p:nvPr/>
        </p:nvPicPr>
        <p:blipFill>
          <a:blip r:embed="rId8"/>
          <a:stretch>
            <a:fillRect/>
          </a:stretch>
        </p:blipFill>
        <p:spPr>
          <a:xfrm>
            <a:off x="1074301" y="4547116"/>
            <a:ext cx="210979" cy="263723"/>
          </a:xfrm>
          <a:prstGeom prst="rect">
            <a:avLst/>
          </a:prstGeom>
        </p:spPr>
      </p:pic>
      <p:sp>
        <p:nvSpPr>
          <p:cNvPr id="18" name="Text 9"/>
          <p:cNvSpPr/>
          <p:nvPr/>
        </p:nvSpPr>
        <p:spPr>
          <a:xfrm>
            <a:off x="945356" y="5069681"/>
            <a:ext cx="1953935" cy="244197"/>
          </a:xfrm>
          <a:prstGeom prst="rect">
            <a:avLst/>
          </a:prstGeom>
          <a:noFill/>
          <a:ln/>
        </p:spPr>
        <p:txBody>
          <a:bodyPr wrap="none" lIns="0" tIns="0" rIns="0" bIns="0" rtlCol="0" anchor="t"/>
          <a:lstStyle/>
          <a:p>
            <a:pPr marL="0" indent="0" algn="l">
              <a:lnSpc>
                <a:spcPts val="1900"/>
              </a:lnSpc>
              <a:buNone/>
            </a:pPr>
            <a:r>
              <a:rPr lang="en-US" sz="1500" dirty="0">
                <a:solidFill>
                  <a:srgbClr val="384653"/>
                </a:solidFill>
                <a:latin typeface="Host Grotesk Medium" pitchFamily="34" charset="0"/>
                <a:ea typeface="Host Grotesk Medium" pitchFamily="34" charset="-122"/>
                <a:cs typeface="Host Grotesk Medium" pitchFamily="34" charset="-120"/>
              </a:rPr>
              <a:t>All Welcome</a:t>
            </a:r>
            <a:endParaRPr lang="en-US" sz="1500" dirty="0"/>
          </a:p>
        </p:txBody>
      </p:sp>
      <p:sp>
        <p:nvSpPr>
          <p:cNvPr id="19" name="Text 10"/>
          <p:cNvSpPr/>
          <p:nvPr/>
        </p:nvSpPr>
        <p:spPr>
          <a:xfrm>
            <a:off x="945356" y="5407581"/>
            <a:ext cx="7253287" cy="234434"/>
          </a:xfrm>
          <a:prstGeom prst="rect">
            <a:avLst/>
          </a:prstGeom>
          <a:noFill/>
          <a:ln/>
        </p:spPr>
        <p:txBody>
          <a:bodyPr wrap="none" lIns="0" tIns="0" rIns="0" bIns="0" rtlCol="0" anchor="t"/>
          <a:lstStyle/>
          <a:p>
            <a:pPr marL="0" indent="0" algn="l">
              <a:lnSpc>
                <a:spcPts val="1800"/>
              </a:lnSpc>
              <a:buNone/>
            </a:pPr>
            <a:r>
              <a:rPr lang="en-US" sz="1200" dirty="0">
                <a:solidFill>
                  <a:srgbClr val="384653"/>
                </a:solidFill>
                <a:latin typeface="Roboto" pitchFamily="34" charset="0"/>
                <a:ea typeface="Roboto" pitchFamily="34" charset="-122"/>
                <a:cs typeface="Roboto" pitchFamily="34" charset="-120"/>
              </a:rPr>
              <a:t>From beginners to experts, our community embraces diverse perspectives and experience levels</a:t>
            </a:r>
            <a:endParaRPr lang="en-US" sz="1200" dirty="0"/>
          </a:p>
        </p:txBody>
      </p:sp>
      <p:sp>
        <p:nvSpPr>
          <p:cNvPr id="20" name="Text 11"/>
          <p:cNvSpPr/>
          <p:nvPr/>
        </p:nvSpPr>
        <p:spPr>
          <a:xfrm>
            <a:off x="1015960" y="6216134"/>
            <a:ext cx="7346513" cy="586026"/>
          </a:xfrm>
          <a:prstGeom prst="rect">
            <a:avLst/>
          </a:prstGeom>
          <a:noFill/>
          <a:ln/>
        </p:spPr>
        <p:txBody>
          <a:bodyPr wrap="square" lIns="0" tIns="0" rIns="0" bIns="0" rtlCol="0" anchor="t"/>
          <a:lstStyle/>
          <a:p>
            <a:pPr marL="0" indent="0" algn="l">
              <a:lnSpc>
                <a:spcPts val="2300"/>
              </a:lnSpc>
              <a:buNone/>
            </a:pPr>
            <a:r>
              <a:rPr lang="en-US" sz="1800" dirty="0">
                <a:solidFill>
                  <a:srgbClr val="95CCDA"/>
                </a:solidFill>
                <a:latin typeface="Host Grotesk Medium" pitchFamily="34" charset="0"/>
                <a:ea typeface="Host Grotesk Medium" pitchFamily="34" charset="-122"/>
                <a:cs typeface="Host Grotesk Medium" pitchFamily="34" charset="-120"/>
              </a:rPr>
              <a:t>"Be cool to each other, don't be gross."</a:t>
            </a:r>
            <a:r>
              <a:rPr lang="en-US" sz="1800" dirty="0">
                <a:solidFill>
                  <a:srgbClr val="2E3C4E"/>
                </a:solidFill>
                <a:latin typeface="Host Grotesk Medium" pitchFamily="34" charset="0"/>
                <a:ea typeface="Host Grotesk Medium" pitchFamily="34" charset="-122"/>
                <a:cs typeface="Host Grotesk Medium" pitchFamily="34" charset="-120"/>
              </a:rPr>
              <a:t> Our only rule reflects our commitment to Texas hospitality in the tech world.</a:t>
            </a:r>
            <a:endParaRPr lang="en-US" sz="1800" dirty="0"/>
          </a:p>
        </p:txBody>
      </p:sp>
      <p:sp>
        <p:nvSpPr>
          <p:cNvPr id="21" name="Shape 12"/>
          <p:cNvSpPr/>
          <p:nvPr/>
        </p:nvSpPr>
        <p:spPr>
          <a:xfrm>
            <a:off x="781526" y="5981700"/>
            <a:ext cx="22860" cy="1054894"/>
          </a:xfrm>
          <a:prstGeom prst="rect">
            <a:avLst/>
          </a:prstGeom>
          <a:solidFill>
            <a:srgbClr val="95CCDA"/>
          </a:solidFill>
          <a:ln/>
        </p:spPr>
        <p:txBody>
          <a:bodyPr/>
          <a:lstStyle/>
          <a:p>
            <a:endParaRPr lang="en-US"/>
          </a:p>
        </p:txBody>
      </p:sp>
      <p:sp>
        <p:nvSpPr>
          <p:cNvPr id="22" name="Text 13"/>
          <p:cNvSpPr/>
          <p:nvPr/>
        </p:nvSpPr>
        <p:spPr>
          <a:xfrm>
            <a:off x="781526" y="7212449"/>
            <a:ext cx="7580948" cy="234434"/>
          </a:xfrm>
          <a:prstGeom prst="rect">
            <a:avLst/>
          </a:prstGeom>
          <a:noFill/>
          <a:ln/>
        </p:spPr>
        <p:txBody>
          <a:bodyPr wrap="none" lIns="0" tIns="0" rIns="0" bIns="0" rtlCol="0" anchor="t"/>
          <a:lstStyle/>
          <a:p>
            <a:pPr marL="0" indent="0" algn="l">
              <a:lnSpc>
                <a:spcPts val="1800"/>
              </a:lnSpc>
              <a:buNone/>
            </a:pPr>
            <a:r>
              <a:rPr lang="en-US" sz="1200" dirty="0">
                <a:solidFill>
                  <a:srgbClr val="384653"/>
                </a:solidFill>
                <a:latin typeface="Roboto" pitchFamily="34" charset="0"/>
                <a:ea typeface="Roboto" pitchFamily="34" charset="-122"/>
                <a:cs typeface="Roboto" pitchFamily="34" charset="-120"/>
              </a:rPr>
              <a:t>Keep an eye out for Tex, our green parrot mascot with his cowboy hat and gold chain – he'll be there too!</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1647" y="712470"/>
            <a:ext cx="6318409" cy="1051560"/>
          </a:xfrm>
          <a:prstGeom prst="rect">
            <a:avLst/>
          </a:prstGeom>
          <a:noFill/>
          <a:ln/>
        </p:spPr>
        <p:txBody>
          <a:bodyPr wrap="square" lIns="0" tIns="0" rIns="0" bIns="0" rtlCol="0" anchor="t"/>
          <a:lstStyle/>
          <a:p>
            <a:pPr marL="0" indent="0" algn="l">
              <a:lnSpc>
                <a:spcPts val="4100"/>
              </a:lnSpc>
              <a:buNone/>
            </a:pPr>
            <a:r>
              <a:rPr lang="en-US" sz="3300" dirty="0">
                <a:solidFill>
                  <a:srgbClr val="2E3C4E"/>
                </a:solidFill>
                <a:latin typeface="Host Grotesk Medium" pitchFamily="34" charset="0"/>
                <a:ea typeface="Host Grotesk Medium" pitchFamily="34" charset="-122"/>
                <a:cs typeface="Host Grotesk Medium" pitchFamily="34" charset="-120"/>
              </a:rPr>
              <a:t>AIMUG - Member Supported – THANK YOU!</a:t>
            </a:r>
            <a:endParaRPr lang="en-US" sz="3300" dirty="0"/>
          </a:p>
        </p:txBody>
      </p:sp>
      <p:sp>
        <p:nvSpPr>
          <p:cNvPr id="3" name="Text 1"/>
          <p:cNvSpPr/>
          <p:nvPr/>
        </p:nvSpPr>
        <p:spPr>
          <a:xfrm>
            <a:off x="7527965" y="695563"/>
            <a:ext cx="6318409" cy="252293"/>
          </a:xfrm>
          <a:prstGeom prst="rect">
            <a:avLst/>
          </a:prstGeom>
          <a:noFill/>
          <a:ln/>
        </p:spPr>
        <p:txBody>
          <a:bodyPr wrap="none" lIns="0" tIns="0" rIns="0" bIns="0" rtlCol="0" anchor="t"/>
          <a:lstStyle/>
          <a:p>
            <a:pPr marL="0" indent="0" algn="l">
              <a:lnSpc>
                <a:spcPts val="1950"/>
              </a:lnSpc>
              <a:buNone/>
            </a:pPr>
            <a:endParaRPr lang="en-US" sz="1300" dirty="0"/>
          </a:p>
        </p:txBody>
      </p:sp>
      <p:sp>
        <p:nvSpPr>
          <p:cNvPr id="4" name="Text 2"/>
          <p:cNvSpPr/>
          <p:nvPr/>
        </p:nvSpPr>
        <p:spPr>
          <a:xfrm>
            <a:off x="791647" y="2289691"/>
            <a:ext cx="2102882" cy="262771"/>
          </a:xfrm>
          <a:prstGeom prst="rect">
            <a:avLst/>
          </a:prstGeom>
          <a:noFill/>
          <a:ln/>
        </p:spPr>
        <p:txBody>
          <a:bodyPr wrap="none" lIns="0" tIns="0" rIns="0" bIns="0" rtlCol="0" anchor="t"/>
          <a:lstStyle/>
          <a:p>
            <a:pPr marL="0" indent="0" algn="l">
              <a:lnSpc>
                <a:spcPts val="2050"/>
              </a:lnSpc>
              <a:buNone/>
            </a:pPr>
            <a:r>
              <a:rPr lang="en-US" sz="1650" dirty="0">
                <a:solidFill>
                  <a:srgbClr val="2E3C4E"/>
                </a:solidFill>
                <a:latin typeface="Host Grotesk Medium" pitchFamily="34" charset="0"/>
                <a:ea typeface="Host Grotesk Medium" pitchFamily="34" charset="-122"/>
                <a:cs typeface="Host Grotesk Medium" pitchFamily="34" charset="-120"/>
              </a:rPr>
              <a:t>Supporting Members</a:t>
            </a:r>
            <a:endParaRPr lang="en-US" sz="1650" dirty="0"/>
          </a:p>
        </p:txBody>
      </p:sp>
      <p:sp>
        <p:nvSpPr>
          <p:cNvPr id="5" name="Text 3"/>
          <p:cNvSpPr/>
          <p:nvPr/>
        </p:nvSpPr>
        <p:spPr>
          <a:xfrm>
            <a:off x="791647" y="2720697"/>
            <a:ext cx="407634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Cameron Rohn</a:t>
            </a:r>
            <a:endParaRPr lang="en-US" sz="1300" dirty="0"/>
          </a:p>
        </p:txBody>
      </p:sp>
      <p:sp>
        <p:nvSpPr>
          <p:cNvPr id="6" name="Text 4"/>
          <p:cNvSpPr/>
          <p:nvPr/>
        </p:nvSpPr>
        <p:spPr>
          <a:xfrm>
            <a:off x="791647" y="3031808"/>
            <a:ext cx="407634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Jeff Linwood</a:t>
            </a:r>
            <a:endParaRPr lang="en-US" sz="1300" dirty="0"/>
          </a:p>
        </p:txBody>
      </p:sp>
      <p:sp>
        <p:nvSpPr>
          <p:cNvPr id="7" name="Text 5"/>
          <p:cNvSpPr/>
          <p:nvPr/>
        </p:nvSpPr>
        <p:spPr>
          <a:xfrm>
            <a:off x="791647" y="3342918"/>
            <a:ext cx="407634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Robert (Muzz)</a:t>
            </a:r>
            <a:endParaRPr lang="en-US" sz="1300" dirty="0"/>
          </a:p>
        </p:txBody>
      </p:sp>
      <p:sp>
        <p:nvSpPr>
          <p:cNvPr id="8" name="Text 6"/>
          <p:cNvSpPr/>
          <p:nvPr/>
        </p:nvSpPr>
        <p:spPr>
          <a:xfrm>
            <a:off x="791647" y="3654028"/>
            <a:ext cx="407634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Ryan Booth</a:t>
            </a:r>
            <a:endParaRPr lang="en-US" sz="1300" dirty="0"/>
          </a:p>
        </p:txBody>
      </p:sp>
      <p:sp>
        <p:nvSpPr>
          <p:cNvPr id="9" name="Text 7"/>
          <p:cNvSpPr/>
          <p:nvPr/>
        </p:nvSpPr>
        <p:spPr>
          <a:xfrm>
            <a:off x="791647" y="3965138"/>
            <a:ext cx="407634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Christopher Ewing</a:t>
            </a:r>
            <a:endParaRPr lang="en-US" sz="1300" dirty="0"/>
          </a:p>
        </p:txBody>
      </p:sp>
      <p:sp>
        <p:nvSpPr>
          <p:cNvPr id="10" name="Text 8"/>
          <p:cNvSpPr/>
          <p:nvPr/>
        </p:nvSpPr>
        <p:spPr>
          <a:xfrm>
            <a:off x="791647" y="4276249"/>
            <a:ext cx="407634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John Van Lowe</a:t>
            </a:r>
            <a:endParaRPr lang="en-US" sz="1300" dirty="0"/>
          </a:p>
        </p:txBody>
      </p:sp>
      <p:sp>
        <p:nvSpPr>
          <p:cNvPr id="11" name="Text 9"/>
          <p:cNvSpPr/>
          <p:nvPr/>
        </p:nvSpPr>
        <p:spPr>
          <a:xfrm>
            <a:off x="791647" y="4587359"/>
            <a:ext cx="407634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Nate Little</a:t>
            </a:r>
            <a:endParaRPr lang="en-US" sz="1300" dirty="0"/>
          </a:p>
        </p:txBody>
      </p:sp>
      <p:sp>
        <p:nvSpPr>
          <p:cNvPr id="12" name="Text 10"/>
          <p:cNvSpPr/>
          <p:nvPr/>
        </p:nvSpPr>
        <p:spPr>
          <a:xfrm>
            <a:off x="791647" y="4898469"/>
            <a:ext cx="407634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Sal Castoro</a:t>
            </a:r>
            <a:endParaRPr lang="en-US" sz="1300" dirty="0"/>
          </a:p>
        </p:txBody>
      </p:sp>
      <p:sp>
        <p:nvSpPr>
          <p:cNvPr id="13" name="Text 11"/>
          <p:cNvSpPr/>
          <p:nvPr/>
        </p:nvSpPr>
        <p:spPr>
          <a:xfrm>
            <a:off x="5285899" y="2272784"/>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Colin Best</a:t>
            </a:r>
            <a:endParaRPr lang="en-US" sz="1300" dirty="0"/>
          </a:p>
        </p:txBody>
      </p:sp>
      <p:sp>
        <p:nvSpPr>
          <p:cNvPr id="14" name="Text 12"/>
          <p:cNvSpPr/>
          <p:nvPr/>
        </p:nvSpPr>
        <p:spPr>
          <a:xfrm>
            <a:off x="5285899" y="2583894"/>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Joseph Fluckiger</a:t>
            </a:r>
            <a:endParaRPr lang="en-US" sz="1300" dirty="0"/>
          </a:p>
        </p:txBody>
      </p:sp>
      <p:sp>
        <p:nvSpPr>
          <p:cNvPr id="15" name="Text 13"/>
          <p:cNvSpPr/>
          <p:nvPr/>
        </p:nvSpPr>
        <p:spPr>
          <a:xfrm>
            <a:off x="5285899" y="2895005"/>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Orlando Kalossakas</a:t>
            </a:r>
            <a:endParaRPr lang="en-US" sz="1300" dirty="0"/>
          </a:p>
        </p:txBody>
      </p:sp>
      <p:sp>
        <p:nvSpPr>
          <p:cNvPr id="16" name="Text 14"/>
          <p:cNvSpPr/>
          <p:nvPr/>
        </p:nvSpPr>
        <p:spPr>
          <a:xfrm>
            <a:off x="5285899" y="3206115"/>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Scott Askinosie</a:t>
            </a:r>
            <a:endParaRPr lang="en-US" sz="1300" dirty="0"/>
          </a:p>
        </p:txBody>
      </p:sp>
      <p:sp>
        <p:nvSpPr>
          <p:cNvPr id="17" name="Text 15"/>
          <p:cNvSpPr/>
          <p:nvPr/>
        </p:nvSpPr>
        <p:spPr>
          <a:xfrm>
            <a:off x="5285899" y="3517225"/>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Colin McNamara</a:t>
            </a:r>
            <a:endParaRPr lang="en-US" sz="1300" dirty="0"/>
          </a:p>
        </p:txBody>
      </p:sp>
      <p:sp>
        <p:nvSpPr>
          <p:cNvPr id="18" name="Text 16"/>
          <p:cNvSpPr/>
          <p:nvPr/>
        </p:nvSpPr>
        <p:spPr>
          <a:xfrm>
            <a:off x="5285899" y="3828336"/>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Kaiwalya Joshi</a:t>
            </a:r>
            <a:endParaRPr lang="en-US" sz="1300" dirty="0"/>
          </a:p>
        </p:txBody>
      </p:sp>
      <p:sp>
        <p:nvSpPr>
          <p:cNvPr id="19" name="Text 17"/>
          <p:cNvSpPr/>
          <p:nvPr/>
        </p:nvSpPr>
        <p:spPr>
          <a:xfrm>
            <a:off x="5285899" y="4139446"/>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R Sarasa</a:t>
            </a:r>
            <a:endParaRPr lang="en-US" sz="1300" dirty="0"/>
          </a:p>
        </p:txBody>
      </p:sp>
      <p:sp>
        <p:nvSpPr>
          <p:cNvPr id="20" name="Text 18"/>
          <p:cNvSpPr/>
          <p:nvPr/>
        </p:nvSpPr>
        <p:spPr>
          <a:xfrm>
            <a:off x="5285899" y="4450556"/>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Wendy Schorn</a:t>
            </a:r>
            <a:endParaRPr lang="en-US" sz="1300" dirty="0"/>
          </a:p>
        </p:txBody>
      </p:sp>
      <p:sp>
        <p:nvSpPr>
          <p:cNvPr id="21" name="Text 19"/>
          <p:cNvSpPr/>
          <p:nvPr/>
        </p:nvSpPr>
        <p:spPr>
          <a:xfrm>
            <a:off x="9778841" y="2272784"/>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Collier King</a:t>
            </a:r>
            <a:endParaRPr lang="en-US" sz="1300" dirty="0"/>
          </a:p>
        </p:txBody>
      </p:sp>
      <p:sp>
        <p:nvSpPr>
          <p:cNvPr id="22" name="Text 20"/>
          <p:cNvSpPr/>
          <p:nvPr/>
        </p:nvSpPr>
        <p:spPr>
          <a:xfrm>
            <a:off x="9778841" y="2583894"/>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Karim Lalani</a:t>
            </a:r>
            <a:endParaRPr lang="en-US" sz="1300" dirty="0"/>
          </a:p>
        </p:txBody>
      </p:sp>
      <p:sp>
        <p:nvSpPr>
          <p:cNvPr id="23" name="Text 21"/>
          <p:cNvSpPr/>
          <p:nvPr/>
        </p:nvSpPr>
        <p:spPr>
          <a:xfrm>
            <a:off x="9778841" y="2895005"/>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Riccardo Pirruccio</a:t>
            </a:r>
            <a:endParaRPr lang="en-US" sz="1300" dirty="0"/>
          </a:p>
        </p:txBody>
      </p:sp>
      <p:sp>
        <p:nvSpPr>
          <p:cNvPr id="24" name="Text 22"/>
          <p:cNvSpPr/>
          <p:nvPr/>
        </p:nvSpPr>
        <p:spPr>
          <a:xfrm>
            <a:off x="9778841" y="3206115"/>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Zack Angelo</a:t>
            </a:r>
            <a:endParaRPr lang="en-US" sz="1300" dirty="0"/>
          </a:p>
        </p:txBody>
      </p:sp>
      <p:sp>
        <p:nvSpPr>
          <p:cNvPr id="25" name="Text 23"/>
          <p:cNvSpPr/>
          <p:nvPr/>
        </p:nvSpPr>
        <p:spPr>
          <a:xfrm>
            <a:off x="9778841" y="3517225"/>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Hutch Enbach</a:t>
            </a:r>
            <a:endParaRPr lang="en-US" sz="1300" dirty="0"/>
          </a:p>
        </p:txBody>
      </p:sp>
      <p:sp>
        <p:nvSpPr>
          <p:cNvPr id="26" name="Text 24"/>
          <p:cNvSpPr/>
          <p:nvPr/>
        </p:nvSpPr>
        <p:spPr>
          <a:xfrm>
            <a:off x="9778841" y="3828336"/>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Miguel Lucero</a:t>
            </a:r>
            <a:endParaRPr lang="en-US" sz="1300" dirty="0"/>
          </a:p>
        </p:txBody>
      </p:sp>
      <p:sp>
        <p:nvSpPr>
          <p:cNvPr id="27" name="Text 25"/>
          <p:cNvSpPr/>
          <p:nvPr/>
        </p:nvSpPr>
        <p:spPr>
          <a:xfrm>
            <a:off x="9778841" y="4139446"/>
            <a:ext cx="4075033" cy="252293"/>
          </a:xfrm>
          <a:prstGeom prst="rect">
            <a:avLst/>
          </a:prstGeom>
          <a:noFill/>
          <a:ln/>
        </p:spPr>
        <p:txBody>
          <a:bodyPr wrap="none" lIns="0" tIns="0" rIns="0" bIns="0" rtlCol="0" anchor="t"/>
          <a:lstStyle/>
          <a:p>
            <a:pPr marL="342900" indent="-342900" algn="l">
              <a:lnSpc>
                <a:spcPts val="1950"/>
              </a:lnSpc>
              <a:buSzPct val="100000"/>
              <a:buChar char="•"/>
            </a:pPr>
            <a:r>
              <a:rPr lang="en-US" sz="1300" dirty="0">
                <a:solidFill>
                  <a:srgbClr val="384653"/>
                </a:solidFill>
                <a:latin typeface="Roboto" pitchFamily="34" charset="0"/>
                <a:ea typeface="Roboto" pitchFamily="34" charset="-122"/>
                <a:cs typeface="Roboto" pitchFamily="34" charset="-120"/>
              </a:rPr>
              <a:t>Roberto Fuentes</a:t>
            </a:r>
            <a:endParaRPr lang="en-US" sz="1300" dirty="0"/>
          </a:p>
        </p:txBody>
      </p:sp>
      <p:pic>
        <p:nvPicPr>
          <p:cNvPr id="28" name="Image 0" descr="preencoded.png"/>
          <p:cNvPicPr>
            <a:picLocks noChangeAspect="1"/>
          </p:cNvPicPr>
          <p:nvPr/>
        </p:nvPicPr>
        <p:blipFill>
          <a:blip r:embed="rId3"/>
          <a:stretch>
            <a:fillRect/>
          </a:stretch>
        </p:blipFill>
        <p:spPr>
          <a:xfrm>
            <a:off x="791647" y="5587960"/>
            <a:ext cx="1507927" cy="1507927"/>
          </a:xfrm>
          <a:prstGeom prst="rect">
            <a:avLst/>
          </a:prstGeom>
        </p:spPr>
      </p:pic>
      <p:sp>
        <p:nvSpPr>
          <p:cNvPr id="29" name="Text 26"/>
          <p:cNvSpPr/>
          <p:nvPr/>
        </p:nvSpPr>
        <p:spPr>
          <a:xfrm>
            <a:off x="791647" y="7285077"/>
            <a:ext cx="3626882" cy="252293"/>
          </a:xfrm>
          <a:prstGeom prst="rect">
            <a:avLst/>
          </a:prstGeom>
          <a:noFill/>
          <a:ln/>
        </p:spPr>
        <p:txBody>
          <a:bodyPr wrap="none" lIns="0" tIns="0" rIns="0" bIns="0" rtlCol="0" anchor="t"/>
          <a:lstStyle/>
          <a:p>
            <a:pPr marL="0" indent="0" algn="ctr">
              <a:lnSpc>
                <a:spcPts val="1950"/>
              </a:lnSpc>
              <a:buNone/>
            </a:pPr>
            <a:endParaRPr lang="en-US" sz="1300" dirty="0"/>
          </a:p>
        </p:txBody>
      </p:sp>
      <p:sp>
        <p:nvSpPr>
          <p:cNvPr id="30" name="Text 27"/>
          <p:cNvSpPr/>
          <p:nvPr/>
        </p:nvSpPr>
        <p:spPr>
          <a:xfrm>
            <a:off x="4836438" y="5550098"/>
            <a:ext cx="9009817" cy="504587"/>
          </a:xfrm>
          <a:prstGeom prst="rect">
            <a:avLst/>
          </a:prstGeom>
          <a:noFill/>
          <a:ln/>
        </p:spPr>
        <p:txBody>
          <a:bodyPr wrap="squar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Our community thrives thanks to the passion and dedication of our founding members who share a vision for democratizing AI knowledge in the heart of Texas: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65202"/>
            <a:ext cx="4818459" cy="558165"/>
          </a:xfrm>
          <a:prstGeom prst="rect">
            <a:avLst/>
          </a:prstGeom>
          <a:noFill/>
          <a:ln/>
        </p:spPr>
        <p:txBody>
          <a:bodyPr wrap="none" lIns="0" tIns="0" rIns="0" bIns="0" rtlCol="0" anchor="t"/>
          <a:lstStyle/>
          <a:p>
            <a:pPr marL="0" indent="0" algn="l">
              <a:lnSpc>
                <a:spcPts val="4350"/>
              </a:lnSpc>
              <a:buNone/>
            </a:pPr>
            <a:r>
              <a:rPr lang="en-US" sz="3500" dirty="0">
                <a:solidFill>
                  <a:srgbClr val="2E3C4E"/>
                </a:solidFill>
                <a:latin typeface="Host Grotesk Medium" pitchFamily="34" charset="0"/>
                <a:ea typeface="Host Grotesk Medium" pitchFamily="34" charset="-122"/>
                <a:cs typeface="Host Grotesk Medium" pitchFamily="34" charset="-120"/>
              </a:rPr>
              <a:t>Corporate Underwriters</a:t>
            </a:r>
            <a:endParaRPr lang="en-US" sz="3500" dirty="0"/>
          </a:p>
        </p:txBody>
      </p:sp>
      <p:pic>
        <p:nvPicPr>
          <p:cNvPr id="3" name="Image 0" descr="preencoded.png"/>
          <p:cNvPicPr>
            <a:picLocks noChangeAspect="1"/>
          </p:cNvPicPr>
          <p:nvPr/>
        </p:nvPicPr>
        <p:blipFill>
          <a:blip r:embed="rId3"/>
          <a:stretch>
            <a:fillRect/>
          </a:stretch>
        </p:blipFill>
        <p:spPr>
          <a:xfrm>
            <a:off x="793790" y="1692116"/>
            <a:ext cx="773787" cy="773787"/>
          </a:xfrm>
          <a:prstGeom prst="rect">
            <a:avLst/>
          </a:prstGeom>
        </p:spPr>
      </p:pic>
      <p:pic>
        <p:nvPicPr>
          <p:cNvPr id="4" name="Image 1" descr="preencoded.png"/>
          <p:cNvPicPr>
            <a:picLocks noChangeAspect="1"/>
          </p:cNvPicPr>
          <p:nvPr/>
        </p:nvPicPr>
        <p:blipFill>
          <a:blip r:embed="rId4"/>
          <a:stretch>
            <a:fillRect/>
          </a:stretch>
        </p:blipFill>
        <p:spPr>
          <a:xfrm>
            <a:off x="793790" y="2666762"/>
            <a:ext cx="4459962" cy="4459962"/>
          </a:xfrm>
          <a:prstGeom prst="rect">
            <a:avLst/>
          </a:prstGeom>
        </p:spPr>
      </p:pic>
      <p:sp>
        <p:nvSpPr>
          <p:cNvPr id="5" name="Text 1"/>
          <p:cNvSpPr/>
          <p:nvPr/>
        </p:nvSpPr>
        <p:spPr>
          <a:xfrm>
            <a:off x="6192798" y="1651992"/>
            <a:ext cx="7651313" cy="535781"/>
          </a:xfrm>
          <a:prstGeom prst="rect">
            <a:avLst/>
          </a:prstGeom>
          <a:noFill/>
          <a:ln/>
        </p:spPr>
        <p:txBody>
          <a:bodyPr wrap="square" lIns="0" tIns="0" rIns="0" bIns="0" rtlCol="0" anchor="t"/>
          <a:lstStyle/>
          <a:p>
            <a:pPr marL="0" indent="0" algn="l">
              <a:lnSpc>
                <a:spcPts val="2100"/>
              </a:lnSpc>
              <a:buNone/>
            </a:pPr>
            <a:r>
              <a:rPr lang="en-US" sz="1400" dirty="0">
                <a:solidFill>
                  <a:srgbClr val="384653"/>
                </a:solidFill>
                <a:latin typeface="Roboto" pitchFamily="34" charset="0"/>
                <a:ea typeface="Roboto" pitchFamily="34" charset="-122"/>
                <a:cs typeface="Roboto" pitchFamily="34" charset="-120"/>
              </a:rPr>
              <a:t>Our initiatives are made possible through the generous support of organizations that believe in the power of community-driven AI education and innovation:</a:t>
            </a:r>
            <a:endParaRPr lang="en-US" sz="1400" dirty="0"/>
          </a:p>
        </p:txBody>
      </p:sp>
      <p:sp>
        <p:nvSpPr>
          <p:cNvPr id="6" name="Shape 2"/>
          <p:cNvSpPr/>
          <p:nvPr/>
        </p:nvSpPr>
        <p:spPr>
          <a:xfrm>
            <a:off x="6192798" y="2388632"/>
            <a:ext cx="3736300" cy="1675209"/>
          </a:xfrm>
          <a:prstGeom prst="roundRect">
            <a:avLst>
              <a:gd name="adj" fmla="val 6550"/>
            </a:avLst>
          </a:prstGeom>
          <a:solidFill>
            <a:srgbClr val="FAF9F5"/>
          </a:solidFill>
          <a:ln w="22860">
            <a:solidFill>
              <a:srgbClr val="BFD3D8"/>
            </a:solidFill>
            <a:prstDash val="solid"/>
          </a:ln>
        </p:spPr>
        <p:txBody>
          <a:bodyPr/>
          <a:lstStyle/>
          <a:p>
            <a:endParaRPr lang="en-US"/>
          </a:p>
        </p:txBody>
      </p:sp>
      <p:pic>
        <p:nvPicPr>
          <p:cNvPr id="7" name="Image 2" descr="preencoded.png"/>
          <p:cNvPicPr>
            <a:picLocks noChangeAspect="1"/>
          </p:cNvPicPr>
          <p:nvPr/>
        </p:nvPicPr>
        <p:blipFill>
          <a:blip r:embed="rId5"/>
          <a:stretch>
            <a:fillRect/>
          </a:stretch>
        </p:blipFill>
        <p:spPr>
          <a:xfrm>
            <a:off x="6169938" y="2388632"/>
            <a:ext cx="91440" cy="1675209"/>
          </a:xfrm>
          <a:prstGeom prst="rect">
            <a:avLst/>
          </a:prstGeom>
        </p:spPr>
      </p:pic>
      <p:sp>
        <p:nvSpPr>
          <p:cNvPr id="8" name="Text 3"/>
          <p:cNvSpPr/>
          <p:nvPr/>
        </p:nvSpPr>
        <p:spPr>
          <a:xfrm>
            <a:off x="6462832" y="2590086"/>
            <a:ext cx="3264813" cy="557927"/>
          </a:xfrm>
          <a:prstGeom prst="rect">
            <a:avLst/>
          </a:prstGeom>
          <a:noFill/>
          <a:ln/>
        </p:spPr>
        <p:txBody>
          <a:bodyPr wrap="square" lIns="0" tIns="0" rIns="0" bIns="0" rtlCol="0" anchor="t"/>
          <a:lstStyle/>
          <a:p>
            <a:pPr marL="0" indent="0" algn="l">
              <a:lnSpc>
                <a:spcPts val="2150"/>
              </a:lnSpc>
              <a:buNone/>
            </a:pPr>
            <a:r>
              <a:rPr lang="en-US" sz="1750" dirty="0">
                <a:solidFill>
                  <a:srgbClr val="384653"/>
                </a:solidFill>
                <a:latin typeface="Host Grotesk Medium" pitchFamily="34" charset="0"/>
                <a:ea typeface="Host Grotesk Medium" pitchFamily="34" charset="-122"/>
                <a:cs typeface="Host Grotesk Medium" pitchFamily="34" charset="-120"/>
              </a:rPr>
              <a:t>Center for Government and Civil Services</a:t>
            </a:r>
            <a:endParaRPr lang="en-US" sz="1750" dirty="0"/>
          </a:p>
        </p:txBody>
      </p:sp>
      <p:sp>
        <p:nvSpPr>
          <p:cNvPr id="9" name="Text 4"/>
          <p:cNvSpPr/>
          <p:nvPr/>
        </p:nvSpPr>
        <p:spPr>
          <a:xfrm>
            <a:off x="6462832" y="3326606"/>
            <a:ext cx="3264813" cy="535781"/>
          </a:xfrm>
          <a:prstGeom prst="rect">
            <a:avLst/>
          </a:prstGeom>
          <a:noFill/>
          <a:ln/>
        </p:spPr>
        <p:txBody>
          <a:bodyPr wrap="square" lIns="0" tIns="0" rIns="0" bIns="0" rtlCol="0" anchor="t"/>
          <a:lstStyle/>
          <a:p>
            <a:pPr marL="0" indent="0" algn="l">
              <a:lnSpc>
                <a:spcPts val="2100"/>
              </a:lnSpc>
              <a:buNone/>
            </a:pPr>
            <a:r>
              <a:rPr lang="en-US" sz="1400" dirty="0">
                <a:solidFill>
                  <a:srgbClr val="384653"/>
                </a:solidFill>
                <a:latin typeface="Roboto" pitchFamily="34" charset="0"/>
                <a:ea typeface="Roboto" pitchFamily="34" charset="-122"/>
                <a:cs typeface="Roboto" pitchFamily="34" charset="-120"/>
              </a:rPr>
              <a:t>Supporting public sector AI applications and education</a:t>
            </a:r>
            <a:endParaRPr lang="en-US" sz="1400" dirty="0"/>
          </a:p>
        </p:txBody>
      </p:sp>
      <p:sp>
        <p:nvSpPr>
          <p:cNvPr id="10" name="Shape 5"/>
          <p:cNvSpPr/>
          <p:nvPr/>
        </p:nvSpPr>
        <p:spPr>
          <a:xfrm>
            <a:off x="10107692" y="2388632"/>
            <a:ext cx="3736419" cy="1675209"/>
          </a:xfrm>
          <a:prstGeom prst="roundRect">
            <a:avLst>
              <a:gd name="adj" fmla="val 6550"/>
            </a:avLst>
          </a:prstGeom>
          <a:solidFill>
            <a:srgbClr val="FAF9F5"/>
          </a:solidFill>
          <a:ln w="22860">
            <a:solidFill>
              <a:srgbClr val="BFD3D8"/>
            </a:solidFill>
            <a:prstDash val="solid"/>
          </a:ln>
        </p:spPr>
        <p:txBody>
          <a:bodyPr/>
          <a:lstStyle/>
          <a:p>
            <a:endParaRPr lang="en-US"/>
          </a:p>
        </p:txBody>
      </p:sp>
      <p:pic>
        <p:nvPicPr>
          <p:cNvPr id="11" name="Image 3" descr="preencoded.png"/>
          <p:cNvPicPr>
            <a:picLocks noChangeAspect="1"/>
          </p:cNvPicPr>
          <p:nvPr/>
        </p:nvPicPr>
        <p:blipFill>
          <a:blip r:embed="rId5"/>
          <a:stretch>
            <a:fillRect/>
          </a:stretch>
        </p:blipFill>
        <p:spPr>
          <a:xfrm>
            <a:off x="10084832" y="2388632"/>
            <a:ext cx="91440" cy="1675209"/>
          </a:xfrm>
          <a:prstGeom prst="rect">
            <a:avLst/>
          </a:prstGeom>
        </p:spPr>
      </p:pic>
      <p:sp>
        <p:nvSpPr>
          <p:cNvPr id="12" name="Text 6"/>
          <p:cNvSpPr/>
          <p:nvPr/>
        </p:nvSpPr>
        <p:spPr>
          <a:xfrm>
            <a:off x="10377726" y="2590086"/>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384653"/>
                </a:solidFill>
                <a:latin typeface="Host Grotesk Medium" pitchFamily="34" charset="0"/>
                <a:ea typeface="Host Grotesk Medium" pitchFamily="34" charset="-122"/>
                <a:cs typeface="Host Grotesk Medium" pitchFamily="34" charset="-120"/>
              </a:rPr>
              <a:t>LangChain AI</a:t>
            </a:r>
            <a:endParaRPr lang="en-US" sz="1750" dirty="0"/>
          </a:p>
        </p:txBody>
      </p:sp>
      <p:sp>
        <p:nvSpPr>
          <p:cNvPr id="13" name="Text 7"/>
          <p:cNvSpPr/>
          <p:nvPr/>
        </p:nvSpPr>
        <p:spPr>
          <a:xfrm>
            <a:off x="10377726" y="3047643"/>
            <a:ext cx="3264932" cy="535781"/>
          </a:xfrm>
          <a:prstGeom prst="rect">
            <a:avLst/>
          </a:prstGeom>
          <a:noFill/>
          <a:ln/>
        </p:spPr>
        <p:txBody>
          <a:bodyPr wrap="square" lIns="0" tIns="0" rIns="0" bIns="0" rtlCol="0" anchor="t"/>
          <a:lstStyle/>
          <a:p>
            <a:pPr marL="0" indent="0" algn="l">
              <a:lnSpc>
                <a:spcPts val="2100"/>
              </a:lnSpc>
              <a:buNone/>
            </a:pPr>
            <a:r>
              <a:rPr lang="en-US" sz="1400" dirty="0">
                <a:solidFill>
                  <a:srgbClr val="384653"/>
                </a:solidFill>
                <a:latin typeface="Roboto" pitchFamily="34" charset="0"/>
                <a:ea typeface="Roboto" pitchFamily="34" charset="-122"/>
                <a:cs typeface="Roboto" pitchFamily="34" charset="-120"/>
              </a:rPr>
              <a:t>Providing technical resources and framework support</a:t>
            </a:r>
            <a:endParaRPr lang="en-US" sz="1400" dirty="0"/>
          </a:p>
        </p:txBody>
      </p:sp>
      <p:sp>
        <p:nvSpPr>
          <p:cNvPr id="14" name="Shape 8"/>
          <p:cNvSpPr/>
          <p:nvPr/>
        </p:nvSpPr>
        <p:spPr>
          <a:xfrm>
            <a:off x="6192798" y="4242435"/>
            <a:ext cx="3736300" cy="1396246"/>
          </a:xfrm>
          <a:prstGeom prst="roundRect">
            <a:avLst>
              <a:gd name="adj" fmla="val 7859"/>
            </a:avLst>
          </a:prstGeom>
          <a:solidFill>
            <a:srgbClr val="FAF9F5"/>
          </a:solidFill>
          <a:ln w="22860">
            <a:solidFill>
              <a:srgbClr val="BFD3D8"/>
            </a:solidFill>
            <a:prstDash val="solid"/>
          </a:ln>
        </p:spPr>
        <p:txBody>
          <a:bodyPr/>
          <a:lstStyle/>
          <a:p>
            <a:endParaRPr lang="en-US"/>
          </a:p>
        </p:txBody>
      </p:sp>
      <p:pic>
        <p:nvPicPr>
          <p:cNvPr id="15" name="Image 4" descr="preencoded.png"/>
          <p:cNvPicPr>
            <a:picLocks noChangeAspect="1"/>
          </p:cNvPicPr>
          <p:nvPr/>
        </p:nvPicPr>
        <p:blipFill>
          <a:blip r:embed="rId6"/>
          <a:stretch>
            <a:fillRect/>
          </a:stretch>
        </p:blipFill>
        <p:spPr>
          <a:xfrm>
            <a:off x="6169938" y="4242435"/>
            <a:ext cx="91440" cy="1396246"/>
          </a:xfrm>
          <a:prstGeom prst="rect">
            <a:avLst/>
          </a:prstGeom>
        </p:spPr>
      </p:pic>
      <p:sp>
        <p:nvSpPr>
          <p:cNvPr id="16" name="Text 9"/>
          <p:cNvSpPr/>
          <p:nvPr/>
        </p:nvSpPr>
        <p:spPr>
          <a:xfrm>
            <a:off x="6462832" y="4443889"/>
            <a:ext cx="2463998" cy="278963"/>
          </a:xfrm>
          <a:prstGeom prst="rect">
            <a:avLst/>
          </a:prstGeom>
          <a:noFill/>
          <a:ln/>
        </p:spPr>
        <p:txBody>
          <a:bodyPr wrap="none" lIns="0" tIns="0" rIns="0" bIns="0" rtlCol="0" anchor="t"/>
          <a:lstStyle/>
          <a:p>
            <a:pPr marL="0" indent="0" algn="l">
              <a:lnSpc>
                <a:spcPts val="2150"/>
              </a:lnSpc>
              <a:buNone/>
            </a:pPr>
            <a:r>
              <a:rPr lang="en-US" sz="1750" dirty="0">
                <a:solidFill>
                  <a:srgbClr val="384653"/>
                </a:solidFill>
                <a:latin typeface="Host Grotesk Medium" pitchFamily="34" charset="0"/>
                <a:ea typeface="Host Grotesk Medium" pitchFamily="34" charset="-122"/>
                <a:cs typeface="Host Grotesk Medium" pitchFamily="34" charset="-120"/>
              </a:rPr>
              <a:t>Always Cool Brands / AI</a:t>
            </a:r>
            <a:endParaRPr lang="en-US" sz="1750" dirty="0"/>
          </a:p>
        </p:txBody>
      </p:sp>
      <p:sp>
        <p:nvSpPr>
          <p:cNvPr id="17" name="Text 10"/>
          <p:cNvSpPr/>
          <p:nvPr/>
        </p:nvSpPr>
        <p:spPr>
          <a:xfrm>
            <a:off x="6462832" y="4901446"/>
            <a:ext cx="3264813" cy="535781"/>
          </a:xfrm>
          <a:prstGeom prst="rect">
            <a:avLst/>
          </a:prstGeom>
          <a:noFill/>
          <a:ln/>
        </p:spPr>
        <p:txBody>
          <a:bodyPr wrap="square" lIns="0" tIns="0" rIns="0" bIns="0" rtlCol="0" anchor="t"/>
          <a:lstStyle/>
          <a:p>
            <a:pPr marL="0" indent="0" algn="l">
              <a:lnSpc>
                <a:spcPts val="2100"/>
              </a:lnSpc>
              <a:buNone/>
            </a:pPr>
            <a:r>
              <a:rPr lang="en-US" sz="1400" dirty="0">
                <a:solidFill>
                  <a:srgbClr val="384653"/>
                </a:solidFill>
                <a:latin typeface="Roboto" pitchFamily="34" charset="0"/>
                <a:ea typeface="Roboto" pitchFamily="34" charset="-122"/>
                <a:cs typeface="Roboto" pitchFamily="34" charset="-120"/>
              </a:rPr>
              <a:t>Championing ethical AI development across industries</a:t>
            </a:r>
            <a:endParaRPr lang="en-US" sz="1400" dirty="0"/>
          </a:p>
        </p:txBody>
      </p:sp>
      <p:pic>
        <p:nvPicPr>
          <p:cNvPr id="18" name="Image 5" descr="preencoded.png"/>
          <p:cNvPicPr>
            <a:picLocks noChangeAspect="1"/>
          </p:cNvPicPr>
          <p:nvPr/>
        </p:nvPicPr>
        <p:blipFill>
          <a:blip r:embed="rId7"/>
          <a:stretch>
            <a:fillRect/>
          </a:stretch>
        </p:blipFill>
        <p:spPr>
          <a:xfrm>
            <a:off x="6192798" y="5839539"/>
            <a:ext cx="6210300" cy="1524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31386"/>
          </a:xfrm>
          <a:prstGeom prst="rect">
            <a:avLst/>
          </a:prstGeom>
        </p:spPr>
      </p:pic>
      <p:sp>
        <p:nvSpPr>
          <p:cNvPr id="3" name="Shape 0"/>
          <p:cNvSpPr/>
          <p:nvPr/>
        </p:nvSpPr>
        <p:spPr>
          <a:xfrm>
            <a:off x="8869680" y="0"/>
            <a:ext cx="5760720" cy="8231386"/>
          </a:xfrm>
          <a:prstGeom prst="rect">
            <a:avLst/>
          </a:prstGeom>
          <a:solidFill>
            <a:srgbClr val="DFDFE0"/>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8869680" y="0"/>
            <a:ext cx="5760720" cy="8231386"/>
          </a:xfrm>
          <a:prstGeom prst="rect">
            <a:avLst/>
          </a:prstGeom>
        </p:spPr>
      </p:pic>
      <p:sp>
        <p:nvSpPr>
          <p:cNvPr id="5" name="Text 1"/>
          <p:cNvSpPr/>
          <p:nvPr/>
        </p:nvSpPr>
        <p:spPr>
          <a:xfrm>
            <a:off x="782955" y="538282"/>
            <a:ext cx="4961573" cy="581144"/>
          </a:xfrm>
          <a:prstGeom prst="rect">
            <a:avLst/>
          </a:prstGeom>
          <a:noFill/>
          <a:ln/>
        </p:spPr>
        <p:txBody>
          <a:bodyPr wrap="none" lIns="0" tIns="0" rIns="0" bIns="0" rtlCol="0" anchor="t"/>
          <a:lstStyle/>
          <a:p>
            <a:pPr marL="0" indent="0" algn="l">
              <a:lnSpc>
                <a:spcPts val="4550"/>
              </a:lnSpc>
              <a:buNone/>
            </a:pPr>
            <a:r>
              <a:rPr lang="en-US" sz="3650" dirty="0">
                <a:solidFill>
                  <a:srgbClr val="2E3C4E"/>
                </a:solidFill>
                <a:latin typeface="Host Grotesk Medium" pitchFamily="34" charset="0"/>
                <a:ea typeface="Host Grotesk Medium" pitchFamily="34" charset="-122"/>
                <a:cs typeface="Host Grotesk Medium" pitchFamily="34" charset="-120"/>
              </a:rPr>
              <a:t>HI, I'm Colin McNamara</a:t>
            </a:r>
            <a:endParaRPr lang="en-US" sz="3650" dirty="0"/>
          </a:p>
        </p:txBody>
      </p:sp>
      <p:pic>
        <p:nvPicPr>
          <p:cNvPr id="6" name="Image 2" descr="preencoded.png"/>
          <p:cNvPicPr>
            <a:picLocks noChangeAspect="1"/>
          </p:cNvPicPr>
          <p:nvPr/>
        </p:nvPicPr>
        <p:blipFill>
          <a:blip r:embed="rId5"/>
          <a:stretch>
            <a:fillRect/>
          </a:stretch>
        </p:blipFill>
        <p:spPr>
          <a:xfrm>
            <a:off x="782955" y="1398270"/>
            <a:ext cx="929759" cy="1331714"/>
          </a:xfrm>
          <a:prstGeom prst="rect">
            <a:avLst/>
          </a:prstGeom>
        </p:spPr>
      </p:pic>
      <p:sp>
        <p:nvSpPr>
          <p:cNvPr id="7" name="Text 2"/>
          <p:cNvSpPr/>
          <p:nvPr/>
        </p:nvSpPr>
        <p:spPr>
          <a:xfrm>
            <a:off x="1898571" y="1584127"/>
            <a:ext cx="2324576" cy="290513"/>
          </a:xfrm>
          <a:prstGeom prst="rect">
            <a:avLst/>
          </a:prstGeom>
          <a:noFill/>
          <a:ln/>
        </p:spPr>
        <p:txBody>
          <a:bodyPr wrap="none" lIns="0" tIns="0" rIns="0" bIns="0" rtlCol="0" anchor="t"/>
          <a:lstStyle/>
          <a:p>
            <a:pPr marL="0" indent="0" algn="l">
              <a:lnSpc>
                <a:spcPts val="2250"/>
              </a:lnSpc>
              <a:buNone/>
            </a:pPr>
            <a:r>
              <a:rPr lang="en-US" sz="1800" dirty="0">
                <a:solidFill>
                  <a:srgbClr val="384653"/>
                </a:solidFill>
                <a:latin typeface="Host Grotesk Medium" pitchFamily="34" charset="0"/>
                <a:ea typeface="Host Grotesk Medium" pitchFamily="34" charset="-122"/>
                <a:cs typeface="Host Grotesk Medium" pitchFamily="34" charset="-120"/>
              </a:rPr>
              <a:t>Entrepreneur</a:t>
            </a:r>
            <a:endParaRPr lang="en-US" sz="1800" dirty="0"/>
          </a:p>
        </p:txBody>
      </p:sp>
      <p:sp>
        <p:nvSpPr>
          <p:cNvPr id="8" name="Text 3"/>
          <p:cNvSpPr/>
          <p:nvPr/>
        </p:nvSpPr>
        <p:spPr>
          <a:xfrm>
            <a:off x="1898571" y="1986201"/>
            <a:ext cx="6462474" cy="557927"/>
          </a:xfrm>
          <a:prstGeom prst="rect">
            <a:avLst/>
          </a:prstGeom>
          <a:noFill/>
          <a:ln/>
        </p:spPr>
        <p:txBody>
          <a:bodyPr wrap="square" lIns="0" tIns="0" rIns="0" bIns="0" rtlCol="0" anchor="t"/>
          <a:lstStyle/>
          <a:p>
            <a:pPr marL="0" indent="0" algn="l">
              <a:lnSpc>
                <a:spcPts val="2150"/>
              </a:lnSpc>
              <a:buNone/>
            </a:pPr>
            <a:r>
              <a:rPr lang="en-US" sz="1450" dirty="0">
                <a:solidFill>
                  <a:srgbClr val="384653"/>
                </a:solidFill>
                <a:latin typeface="Roboto" pitchFamily="34" charset="0"/>
                <a:ea typeface="Roboto" pitchFamily="34" charset="-122"/>
                <a:cs typeface="Roboto" pitchFamily="34" charset="-120"/>
              </a:rPr>
              <a:t>Co-founder of Always Cool Brands | AI Using AI to take Poison out of our Food Supply (</a:t>
            </a:r>
            <a:r>
              <a:rPr lang="en-US" sz="1450" b="1" dirty="0">
                <a:solidFill>
                  <a:srgbClr val="384653"/>
                </a:solidFill>
                <a:latin typeface="Roboto" pitchFamily="34" charset="0"/>
                <a:ea typeface="Roboto" pitchFamily="34" charset="-122"/>
                <a:cs typeface="Roboto" pitchFamily="34" charset="-120"/>
              </a:rPr>
              <a:t>LangChain / LangGraph User</a:t>
            </a:r>
            <a:r>
              <a:rPr lang="en-US" sz="1450" dirty="0">
                <a:solidFill>
                  <a:srgbClr val="384653"/>
                </a:solidFill>
                <a:latin typeface="Roboto" pitchFamily="34" charset="0"/>
                <a:ea typeface="Roboto" pitchFamily="34" charset="-122"/>
                <a:cs typeface="Roboto" pitchFamily="34" charset="-120"/>
              </a:rPr>
              <a:t>)</a:t>
            </a:r>
            <a:endParaRPr lang="en-US" sz="1450" dirty="0"/>
          </a:p>
        </p:txBody>
      </p:sp>
      <p:pic>
        <p:nvPicPr>
          <p:cNvPr id="9" name="Image 3" descr="preencoded.png"/>
          <p:cNvPicPr>
            <a:picLocks noChangeAspect="1"/>
          </p:cNvPicPr>
          <p:nvPr/>
        </p:nvPicPr>
        <p:blipFill>
          <a:blip r:embed="rId6"/>
          <a:stretch>
            <a:fillRect/>
          </a:stretch>
        </p:blipFill>
        <p:spPr>
          <a:xfrm>
            <a:off x="782955" y="2729984"/>
            <a:ext cx="929759" cy="1331714"/>
          </a:xfrm>
          <a:prstGeom prst="rect">
            <a:avLst/>
          </a:prstGeom>
        </p:spPr>
      </p:pic>
      <p:sp>
        <p:nvSpPr>
          <p:cNvPr id="10" name="Text 4"/>
          <p:cNvSpPr/>
          <p:nvPr/>
        </p:nvSpPr>
        <p:spPr>
          <a:xfrm>
            <a:off x="1898571" y="2915841"/>
            <a:ext cx="2324576" cy="290513"/>
          </a:xfrm>
          <a:prstGeom prst="rect">
            <a:avLst/>
          </a:prstGeom>
          <a:noFill/>
          <a:ln/>
        </p:spPr>
        <p:txBody>
          <a:bodyPr wrap="none" lIns="0" tIns="0" rIns="0" bIns="0" rtlCol="0" anchor="t"/>
          <a:lstStyle/>
          <a:p>
            <a:pPr marL="0" indent="0" algn="l">
              <a:lnSpc>
                <a:spcPts val="2250"/>
              </a:lnSpc>
              <a:buNone/>
            </a:pPr>
            <a:r>
              <a:rPr lang="en-US" sz="1800" dirty="0">
                <a:solidFill>
                  <a:srgbClr val="384653"/>
                </a:solidFill>
                <a:latin typeface="Host Grotesk Medium" pitchFamily="34" charset="0"/>
                <a:ea typeface="Host Grotesk Medium" pitchFamily="34" charset="-122"/>
                <a:cs typeface="Host Grotesk Medium" pitchFamily="34" charset="-120"/>
              </a:rPr>
              <a:t>Community Builder</a:t>
            </a:r>
            <a:endParaRPr lang="en-US" sz="1800" dirty="0"/>
          </a:p>
        </p:txBody>
      </p:sp>
      <p:sp>
        <p:nvSpPr>
          <p:cNvPr id="11" name="Text 5"/>
          <p:cNvSpPr/>
          <p:nvPr/>
        </p:nvSpPr>
        <p:spPr>
          <a:xfrm>
            <a:off x="1898571" y="3317915"/>
            <a:ext cx="6462474" cy="557927"/>
          </a:xfrm>
          <a:prstGeom prst="rect">
            <a:avLst/>
          </a:prstGeom>
          <a:noFill/>
          <a:ln/>
        </p:spPr>
        <p:txBody>
          <a:bodyPr wrap="square" lIns="0" tIns="0" rIns="0" bIns="0" rtlCol="0" anchor="t"/>
          <a:lstStyle/>
          <a:p>
            <a:pPr marL="0" indent="0" algn="l">
              <a:lnSpc>
                <a:spcPts val="2150"/>
              </a:lnSpc>
              <a:buNone/>
            </a:pPr>
            <a:r>
              <a:rPr lang="en-US" sz="1450" dirty="0">
                <a:solidFill>
                  <a:srgbClr val="384653"/>
                </a:solidFill>
                <a:latin typeface="Roboto" pitchFamily="34" charset="0"/>
                <a:ea typeface="Roboto" pitchFamily="34" charset="-122"/>
                <a:cs typeface="Roboto" pitchFamily="34" charset="-120"/>
              </a:rPr>
              <a:t>Founding Member of Austin LangChain AIMUG, committed to growing our Texas AI ecosystem</a:t>
            </a:r>
            <a:endParaRPr lang="en-US" sz="1450" dirty="0"/>
          </a:p>
        </p:txBody>
      </p:sp>
      <p:pic>
        <p:nvPicPr>
          <p:cNvPr id="12" name="Image 4" descr="preencoded.png"/>
          <p:cNvPicPr>
            <a:picLocks noChangeAspect="1"/>
          </p:cNvPicPr>
          <p:nvPr/>
        </p:nvPicPr>
        <p:blipFill>
          <a:blip r:embed="rId7"/>
          <a:stretch>
            <a:fillRect/>
          </a:stretch>
        </p:blipFill>
        <p:spPr>
          <a:xfrm>
            <a:off x="782955" y="4061698"/>
            <a:ext cx="929759" cy="1331714"/>
          </a:xfrm>
          <a:prstGeom prst="rect">
            <a:avLst/>
          </a:prstGeom>
        </p:spPr>
      </p:pic>
      <p:sp>
        <p:nvSpPr>
          <p:cNvPr id="13" name="Text 6"/>
          <p:cNvSpPr/>
          <p:nvPr/>
        </p:nvSpPr>
        <p:spPr>
          <a:xfrm>
            <a:off x="1898571" y="4247555"/>
            <a:ext cx="2324576" cy="290513"/>
          </a:xfrm>
          <a:prstGeom prst="rect">
            <a:avLst/>
          </a:prstGeom>
          <a:noFill/>
          <a:ln/>
        </p:spPr>
        <p:txBody>
          <a:bodyPr wrap="none" lIns="0" tIns="0" rIns="0" bIns="0" rtlCol="0" anchor="t"/>
          <a:lstStyle/>
          <a:p>
            <a:pPr marL="0" indent="0" algn="l">
              <a:lnSpc>
                <a:spcPts val="2250"/>
              </a:lnSpc>
              <a:buNone/>
            </a:pPr>
            <a:r>
              <a:rPr lang="en-US" sz="1800" dirty="0">
                <a:solidFill>
                  <a:srgbClr val="384653"/>
                </a:solidFill>
                <a:latin typeface="Host Grotesk Medium" pitchFamily="34" charset="0"/>
                <a:ea typeface="Host Grotesk Medium" pitchFamily="34" charset="-122"/>
                <a:cs typeface="Host Grotesk Medium" pitchFamily="34" charset="-120"/>
              </a:rPr>
              <a:t>50% Developer</a:t>
            </a:r>
            <a:endParaRPr lang="en-US" sz="1800" dirty="0"/>
          </a:p>
        </p:txBody>
      </p:sp>
      <p:sp>
        <p:nvSpPr>
          <p:cNvPr id="14" name="Text 7"/>
          <p:cNvSpPr/>
          <p:nvPr/>
        </p:nvSpPr>
        <p:spPr>
          <a:xfrm>
            <a:off x="1898571" y="4649629"/>
            <a:ext cx="6462474" cy="557927"/>
          </a:xfrm>
          <a:prstGeom prst="rect">
            <a:avLst/>
          </a:prstGeom>
          <a:noFill/>
          <a:ln/>
        </p:spPr>
        <p:txBody>
          <a:bodyPr wrap="square" lIns="0" tIns="0" rIns="0" bIns="0" rtlCol="0" anchor="t"/>
          <a:lstStyle/>
          <a:p>
            <a:pPr marL="0" indent="0" algn="l">
              <a:lnSpc>
                <a:spcPts val="2150"/>
              </a:lnSpc>
              <a:buNone/>
            </a:pPr>
            <a:r>
              <a:rPr lang="en-US" sz="1450" dirty="0">
                <a:solidFill>
                  <a:srgbClr val="384653"/>
                </a:solidFill>
                <a:latin typeface="Roboto" pitchFamily="34" charset="0"/>
                <a:ea typeface="Roboto" pitchFamily="34" charset="-122"/>
                <a:cs typeface="Roboto" pitchFamily="34" charset="-120"/>
              </a:rPr>
              <a:t>Consulting Engineer, Cloud Builder, Casual Coder with a passion for practical AI solutions</a:t>
            </a:r>
            <a:endParaRPr lang="en-US" sz="1450" dirty="0"/>
          </a:p>
        </p:txBody>
      </p:sp>
      <p:sp>
        <p:nvSpPr>
          <p:cNvPr id="15" name="Text 8"/>
          <p:cNvSpPr/>
          <p:nvPr/>
        </p:nvSpPr>
        <p:spPr>
          <a:xfrm>
            <a:off x="782955" y="5602605"/>
            <a:ext cx="7578090" cy="278963"/>
          </a:xfrm>
          <a:prstGeom prst="rect">
            <a:avLst/>
          </a:prstGeom>
          <a:noFill/>
          <a:ln/>
        </p:spPr>
        <p:txBody>
          <a:bodyPr wrap="none" lIns="0" tIns="0" rIns="0" bIns="0" rtlCol="0" anchor="t"/>
          <a:lstStyle/>
          <a:p>
            <a:pPr marL="0" indent="0" algn="l">
              <a:lnSpc>
                <a:spcPts val="2150"/>
              </a:lnSpc>
              <a:buNone/>
            </a:pPr>
            <a:r>
              <a:rPr lang="en-US" sz="1450" dirty="0">
                <a:solidFill>
                  <a:srgbClr val="95CCDA"/>
                </a:solidFill>
                <a:latin typeface="Roboto" pitchFamily="34" charset="0"/>
                <a:ea typeface="Roboto" pitchFamily="34" charset="-122"/>
                <a:cs typeface="Roboto" pitchFamily="34" charset="-120"/>
              </a:rPr>
              <a:t>Public Good:</a:t>
            </a:r>
            <a:r>
              <a:rPr lang="en-US" sz="1450" dirty="0">
                <a:solidFill>
                  <a:srgbClr val="384653"/>
                </a:solidFill>
                <a:latin typeface="Roboto" pitchFamily="34" charset="0"/>
                <a:ea typeface="Roboto" pitchFamily="34" charset="-122"/>
                <a:cs typeface="Roboto" pitchFamily="34" charset="-120"/>
              </a:rPr>
              <a:t> Helping our community succeed by bringing Texas hospitality to the AI world</a:t>
            </a:r>
            <a:endParaRPr lang="en-US" sz="1450" dirty="0"/>
          </a:p>
        </p:txBody>
      </p:sp>
      <p:sp>
        <p:nvSpPr>
          <p:cNvPr id="16" name="Text 9"/>
          <p:cNvSpPr/>
          <p:nvPr/>
        </p:nvSpPr>
        <p:spPr>
          <a:xfrm>
            <a:off x="782955" y="6090761"/>
            <a:ext cx="7578090" cy="278963"/>
          </a:xfrm>
          <a:prstGeom prst="rect">
            <a:avLst/>
          </a:prstGeom>
          <a:noFill/>
          <a:ln/>
        </p:spPr>
        <p:txBody>
          <a:bodyPr wrap="none" lIns="0" tIns="0" rIns="0" bIns="0" rtlCol="0" anchor="t"/>
          <a:lstStyle/>
          <a:p>
            <a:pPr marL="0" indent="0" algn="l">
              <a:lnSpc>
                <a:spcPts val="2150"/>
              </a:lnSpc>
              <a:buNone/>
            </a:pPr>
            <a:r>
              <a:rPr lang="en-US" sz="1450" dirty="0">
                <a:solidFill>
                  <a:srgbClr val="384653"/>
                </a:solidFill>
                <a:latin typeface="Roboto" pitchFamily="34" charset="0"/>
                <a:ea typeface="Roboto" pitchFamily="34" charset="-122"/>
                <a:cs typeface="Roboto" pitchFamily="34" charset="-120"/>
              </a:rPr>
              <a:t>Connect with me on LinkedIn</a:t>
            </a:r>
            <a:endParaRPr lang="en-US" sz="1450" dirty="0"/>
          </a:p>
        </p:txBody>
      </p:sp>
      <p:pic>
        <p:nvPicPr>
          <p:cNvPr id="17" name="Image 5" descr="preencoded.png"/>
          <p:cNvPicPr>
            <a:picLocks noChangeAspect="1"/>
          </p:cNvPicPr>
          <p:nvPr/>
        </p:nvPicPr>
        <p:blipFill>
          <a:blip r:embed="rId8"/>
          <a:stretch>
            <a:fillRect/>
          </a:stretch>
        </p:blipFill>
        <p:spPr>
          <a:xfrm>
            <a:off x="782955" y="6578918"/>
            <a:ext cx="1157049" cy="1114187"/>
          </a:xfrm>
          <a:prstGeom prst="rect">
            <a:avLst/>
          </a:prstGeom>
        </p:spPr>
      </p:pic>
      <p:pic>
        <p:nvPicPr>
          <p:cNvPr id="18" name="Picture 2" descr="profile image">
            <a:extLst>
              <a:ext uri="{FF2B5EF4-FFF2-40B4-BE49-F238E27FC236}">
                <a16:creationId xmlns:a16="http://schemas.microsoft.com/office/drawing/2014/main" id="{A009F83B-51D0-1DCA-2E1B-7A5E7EC47A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2728" y="1024583"/>
            <a:ext cx="5144589" cy="51445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16387"/>
            <a:ext cx="4465558" cy="558165"/>
          </a:xfrm>
          <a:prstGeom prst="rect">
            <a:avLst/>
          </a:prstGeom>
          <a:noFill/>
          <a:ln/>
        </p:spPr>
        <p:txBody>
          <a:bodyPr wrap="none" lIns="0" tIns="0" rIns="0" bIns="0" rtlCol="0" anchor="t"/>
          <a:lstStyle/>
          <a:p>
            <a:pPr marL="0" indent="0" algn="l">
              <a:lnSpc>
                <a:spcPts val="4350"/>
              </a:lnSpc>
              <a:buNone/>
            </a:pPr>
            <a:r>
              <a:rPr lang="en-US" sz="3500" dirty="0">
                <a:solidFill>
                  <a:srgbClr val="2E3C4E"/>
                </a:solidFill>
                <a:latin typeface="Host Grotesk Medium" pitchFamily="34" charset="0"/>
                <a:ea typeface="Host Grotesk Medium" pitchFamily="34" charset="-122"/>
                <a:cs typeface="Host Grotesk Medium" pitchFamily="34" charset="-120"/>
              </a:rPr>
              <a:t>Who We Are</a:t>
            </a:r>
            <a:endParaRPr lang="en-US" sz="3500" dirty="0"/>
          </a:p>
        </p:txBody>
      </p:sp>
      <p:pic>
        <p:nvPicPr>
          <p:cNvPr id="3" name="Image 0" descr="preencoded.png"/>
          <p:cNvPicPr>
            <a:picLocks noChangeAspect="1"/>
          </p:cNvPicPr>
          <p:nvPr/>
        </p:nvPicPr>
        <p:blipFill>
          <a:blip r:embed="rId3"/>
          <a:stretch>
            <a:fillRect/>
          </a:stretch>
        </p:blipFill>
        <p:spPr>
          <a:xfrm>
            <a:off x="793790" y="1643301"/>
            <a:ext cx="3853458" cy="3865245"/>
          </a:xfrm>
          <a:prstGeom prst="rect">
            <a:avLst/>
          </a:prstGeom>
        </p:spPr>
      </p:pic>
      <p:sp>
        <p:nvSpPr>
          <p:cNvPr id="4" name="Text 1"/>
          <p:cNvSpPr/>
          <p:nvPr/>
        </p:nvSpPr>
        <p:spPr>
          <a:xfrm>
            <a:off x="5518904" y="1732598"/>
            <a:ext cx="2626162" cy="589359"/>
          </a:xfrm>
          <a:prstGeom prst="rect">
            <a:avLst/>
          </a:prstGeom>
          <a:noFill/>
          <a:ln/>
        </p:spPr>
        <p:txBody>
          <a:bodyPr wrap="none" lIns="0" tIns="0" rIns="0" bIns="0" rtlCol="0" anchor="t"/>
          <a:lstStyle/>
          <a:p>
            <a:pPr marL="0" indent="0" algn="ctr">
              <a:lnSpc>
                <a:spcPts val="4600"/>
              </a:lnSpc>
              <a:buNone/>
            </a:pPr>
            <a:r>
              <a:rPr lang="en-US" sz="4600" dirty="0">
                <a:solidFill>
                  <a:srgbClr val="384653"/>
                </a:solidFill>
                <a:latin typeface="Host Grotesk Medium" pitchFamily="34" charset="0"/>
                <a:ea typeface="Host Grotesk Medium" pitchFamily="34" charset="-122"/>
                <a:cs typeface="Host Grotesk Medium" pitchFamily="34" charset="-120"/>
              </a:rPr>
              <a:t>1600+</a:t>
            </a:r>
            <a:endParaRPr lang="en-US" sz="4600" dirty="0"/>
          </a:p>
        </p:txBody>
      </p:sp>
      <p:sp>
        <p:nvSpPr>
          <p:cNvPr id="5" name="Text 2"/>
          <p:cNvSpPr/>
          <p:nvPr/>
        </p:nvSpPr>
        <p:spPr>
          <a:xfrm>
            <a:off x="5715595" y="2545199"/>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384653"/>
                </a:solidFill>
                <a:latin typeface="Host Grotesk Medium" pitchFamily="34" charset="0"/>
                <a:ea typeface="Host Grotesk Medium" pitchFamily="34" charset="-122"/>
                <a:cs typeface="Host Grotesk Medium" pitchFamily="34" charset="-120"/>
              </a:rPr>
              <a:t>Members Strong</a:t>
            </a:r>
            <a:endParaRPr lang="en-US" sz="1750" dirty="0"/>
          </a:p>
        </p:txBody>
      </p:sp>
      <p:sp>
        <p:nvSpPr>
          <p:cNvPr id="6" name="Text 3"/>
          <p:cNvSpPr/>
          <p:nvPr/>
        </p:nvSpPr>
        <p:spPr>
          <a:xfrm>
            <a:off x="5518904" y="3002756"/>
            <a:ext cx="2626162" cy="1339453"/>
          </a:xfrm>
          <a:prstGeom prst="rect">
            <a:avLst/>
          </a:prstGeom>
          <a:noFill/>
          <a:ln/>
        </p:spPr>
        <p:txBody>
          <a:bodyPr wrap="square" lIns="0" tIns="0" rIns="0" bIns="0" rtlCol="0" anchor="t"/>
          <a:lstStyle/>
          <a:p>
            <a:pPr marL="0" indent="0" algn="ctr">
              <a:lnSpc>
                <a:spcPts val="2100"/>
              </a:lnSpc>
              <a:buNone/>
            </a:pPr>
            <a:r>
              <a:rPr lang="en-US" sz="1400" dirty="0">
                <a:solidFill>
                  <a:srgbClr val="384653"/>
                </a:solidFill>
                <a:latin typeface="Roboto" pitchFamily="34" charset="0"/>
                <a:ea typeface="Roboto" pitchFamily="34" charset="-122"/>
                <a:cs typeface="Roboto" pitchFamily="34" charset="-120"/>
              </a:rPr>
              <a:t>Connecting Austin's tech, creative, and business leaders passionate about AI, bringing together Texas innovation with cutting-edge technology</a:t>
            </a:r>
            <a:endParaRPr lang="en-US" sz="1400" dirty="0"/>
          </a:p>
        </p:txBody>
      </p:sp>
      <p:sp>
        <p:nvSpPr>
          <p:cNvPr id="7" name="Text 4"/>
          <p:cNvSpPr/>
          <p:nvPr/>
        </p:nvSpPr>
        <p:spPr>
          <a:xfrm>
            <a:off x="8368308" y="1732598"/>
            <a:ext cx="2626281" cy="589359"/>
          </a:xfrm>
          <a:prstGeom prst="rect">
            <a:avLst/>
          </a:prstGeom>
          <a:noFill/>
          <a:ln/>
        </p:spPr>
        <p:txBody>
          <a:bodyPr wrap="none" lIns="0" tIns="0" rIns="0" bIns="0" rtlCol="0" anchor="t"/>
          <a:lstStyle/>
          <a:p>
            <a:pPr marL="0" indent="0" algn="ctr">
              <a:lnSpc>
                <a:spcPts val="4600"/>
              </a:lnSpc>
              <a:buNone/>
            </a:pPr>
            <a:r>
              <a:rPr lang="en-US" sz="4600" dirty="0">
                <a:solidFill>
                  <a:srgbClr val="384653"/>
                </a:solidFill>
                <a:latin typeface="Host Grotesk Medium" pitchFamily="34" charset="0"/>
                <a:ea typeface="Host Grotesk Medium" pitchFamily="34" charset="-122"/>
                <a:cs typeface="Host Grotesk Medium" pitchFamily="34" charset="-120"/>
              </a:rPr>
              <a:t>100%</a:t>
            </a:r>
            <a:endParaRPr lang="en-US" sz="4600" dirty="0"/>
          </a:p>
        </p:txBody>
      </p:sp>
      <p:sp>
        <p:nvSpPr>
          <p:cNvPr id="8" name="Text 5"/>
          <p:cNvSpPr/>
          <p:nvPr/>
        </p:nvSpPr>
        <p:spPr>
          <a:xfrm>
            <a:off x="8564999" y="2545199"/>
            <a:ext cx="2232779" cy="278963"/>
          </a:xfrm>
          <a:prstGeom prst="rect">
            <a:avLst/>
          </a:prstGeom>
          <a:noFill/>
          <a:ln/>
        </p:spPr>
        <p:txBody>
          <a:bodyPr wrap="none" lIns="0" tIns="0" rIns="0" bIns="0" rtlCol="0" anchor="t"/>
          <a:lstStyle/>
          <a:p>
            <a:pPr marL="0" indent="0" algn="ctr">
              <a:lnSpc>
                <a:spcPts val="2150"/>
              </a:lnSpc>
              <a:buNone/>
            </a:pPr>
            <a:r>
              <a:rPr lang="en-US" sz="1750" dirty="0">
                <a:solidFill>
                  <a:srgbClr val="384653"/>
                </a:solidFill>
                <a:latin typeface="Host Grotesk Medium" pitchFamily="34" charset="0"/>
                <a:ea typeface="Host Grotesk Medium" pitchFamily="34" charset="-122"/>
                <a:cs typeface="Host Grotesk Medium" pitchFamily="34" charset="-120"/>
              </a:rPr>
              <a:t>Learning in the Open</a:t>
            </a:r>
            <a:endParaRPr lang="en-US" sz="1750" dirty="0"/>
          </a:p>
        </p:txBody>
      </p:sp>
      <p:sp>
        <p:nvSpPr>
          <p:cNvPr id="9" name="Text 6"/>
          <p:cNvSpPr/>
          <p:nvPr/>
        </p:nvSpPr>
        <p:spPr>
          <a:xfrm>
            <a:off x="8368308" y="3002756"/>
            <a:ext cx="2626281" cy="1339453"/>
          </a:xfrm>
          <a:prstGeom prst="rect">
            <a:avLst/>
          </a:prstGeom>
          <a:noFill/>
          <a:ln/>
        </p:spPr>
        <p:txBody>
          <a:bodyPr wrap="square" lIns="0" tIns="0" rIns="0" bIns="0" rtlCol="0" anchor="t"/>
          <a:lstStyle/>
          <a:p>
            <a:pPr marL="0" indent="0" algn="ctr">
              <a:lnSpc>
                <a:spcPts val="2100"/>
              </a:lnSpc>
              <a:buNone/>
            </a:pPr>
            <a:r>
              <a:rPr lang="en-US" sz="1400" dirty="0">
                <a:solidFill>
                  <a:srgbClr val="384653"/>
                </a:solidFill>
                <a:latin typeface="Roboto" pitchFamily="34" charset="0"/>
                <a:ea typeface="Roboto" pitchFamily="34" charset="-122"/>
                <a:cs typeface="Roboto" pitchFamily="34" charset="-120"/>
              </a:rPr>
              <a:t>Exploring AI through the lens of LangChain, pulling the ecosystem together with Texas-sized ambition and collaborative spirit</a:t>
            </a:r>
            <a:endParaRPr lang="en-US" sz="1400" dirty="0"/>
          </a:p>
        </p:txBody>
      </p:sp>
      <p:sp>
        <p:nvSpPr>
          <p:cNvPr id="10" name="Text 7"/>
          <p:cNvSpPr/>
          <p:nvPr/>
        </p:nvSpPr>
        <p:spPr>
          <a:xfrm>
            <a:off x="11217831" y="1732598"/>
            <a:ext cx="2626281" cy="589359"/>
          </a:xfrm>
          <a:prstGeom prst="rect">
            <a:avLst/>
          </a:prstGeom>
          <a:noFill/>
          <a:ln/>
        </p:spPr>
        <p:txBody>
          <a:bodyPr wrap="none" lIns="0" tIns="0" rIns="0" bIns="0" rtlCol="0" anchor="t"/>
          <a:lstStyle/>
          <a:p>
            <a:pPr marL="0" indent="0" algn="ctr">
              <a:lnSpc>
                <a:spcPts val="4600"/>
              </a:lnSpc>
              <a:buNone/>
            </a:pPr>
            <a:r>
              <a:rPr lang="en-US" sz="4600" dirty="0">
                <a:solidFill>
                  <a:srgbClr val="384653"/>
                </a:solidFill>
                <a:latin typeface="Host Grotesk Medium" pitchFamily="34" charset="0"/>
                <a:ea typeface="Host Grotesk Medium" pitchFamily="34" charset="-122"/>
                <a:cs typeface="Host Grotesk Medium" pitchFamily="34" charset="-120"/>
              </a:rPr>
              <a:t>24/7</a:t>
            </a:r>
            <a:endParaRPr lang="en-US" sz="4600" dirty="0"/>
          </a:p>
        </p:txBody>
      </p:sp>
      <p:sp>
        <p:nvSpPr>
          <p:cNvPr id="11" name="Text 8"/>
          <p:cNvSpPr/>
          <p:nvPr/>
        </p:nvSpPr>
        <p:spPr>
          <a:xfrm>
            <a:off x="11352967" y="2545199"/>
            <a:ext cx="2355890" cy="278963"/>
          </a:xfrm>
          <a:prstGeom prst="rect">
            <a:avLst/>
          </a:prstGeom>
          <a:noFill/>
          <a:ln/>
        </p:spPr>
        <p:txBody>
          <a:bodyPr wrap="none" lIns="0" tIns="0" rIns="0" bIns="0" rtlCol="0" anchor="t"/>
          <a:lstStyle/>
          <a:p>
            <a:pPr marL="0" indent="0" algn="ctr">
              <a:lnSpc>
                <a:spcPts val="2150"/>
              </a:lnSpc>
              <a:buNone/>
            </a:pPr>
            <a:r>
              <a:rPr lang="en-US" sz="1750" dirty="0">
                <a:solidFill>
                  <a:srgbClr val="384653"/>
                </a:solidFill>
                <a:latin typeface="Host Grotesk Medium" pitchFamily="34" charset="0"/>
                <a:ea typeface="Host Grotesk Medium" pitchFamily="34" charset="-122"/>
                <a:cs typeface="Host Grotesk Medium" pitchFamily="34" charset="-120"/>
              </a:rPr>
              <a:t>Supportive Community</a:t>
            </a:r>
            <a:endParaRPr lang="en-US" sz="1750" dirty="0"/>
          </a:p>
        </p:txBody>
      </p:sp>
      <p:sp>
        <p:nvSpPr>
          <p:cNvPr id="12" name="Text 9"/>
          <p:cNvSpPr/>
          <p:nvPr/>
        </p:nvSpPr>
        <p:spPr>
          <a:xfrm>
            <a:off x="11217831" y="3002756"/>
            <a:ext cx="2626281" cy="1339453"/>
          </a:xfrm>
          <a:prstGeom prst="rect">
            <a:avLst/>
          </a:prstGeom>
          <a:noFill/>
          <a:ln/>
        </p:spPr>
        <p:txBody>
          <a:bodyPr wrap="square" lIns="0" tIns="0" rIns="0" bIns="0" rtlCol="0" anchor="t"/>
          <a:lstStyle/>
          <a:p>
            <a:pPr marL="0" indent="0" algn="ctr">
              <a:lnSpc>
                <a:spcPts val="2100"/>
              </a:lnSpc>
              <a:buNone/>
            </a:pPr>
            <a:r>
              <a:rPr lang="en-US" sz="1400" dirty="0">
                <a:solidFill>
                  <a:srgbClr val="384653"/>
                </a:solidFill>
                <a:latin typeface="Roboto" pitchFamily="34" charset="0"/>
                <a:ea typeface="Roboto" pitchFamily="34" charset="-122"/>
                <a:cs typeface="Roboto" pitchFamily="34" charset="-120"/>
              </a:rPr>
              <a:t>A well-balanced Discord that's "useful, but not overwhelming" - reflecting our commitment to southern hospitality in the tech world</a:t>
            </a:r>
            <a:endParaRPr lang="en-US" sz="1400" dirty="0"/>
          </a:p>
        </p:txBody>
      </p:sp>
      <p:pic>
        <p:nvPicPr>
          <p:cNvPr id="13" name="Image 1" descr="preencoded.png"/>
          <p:cNvPicPr>
            <a:picLocks noChangeAspect="1"/>
          </p:cNvPicPr>
          <p:nvPr/>
        </p:nvPicPr>
        <p:blipFill>
          <a:blip r:embed="rId4"/>
          <a:stretch>
            <a:fillRect/>
          </a:stretch>
        </p:blipFill>
        <p:spPr>
          <a:xfrm>
            <a:off x="5518904" y="4543068"/>
            <a:ext cx="2869287" cy="28692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621387"/>
            <a:ext cx="7556421" cy="1061799"/>
          </a:xfrm>
          <a:prstGeom prst="rect">
            <a:avLst/>
          </a:prstGeom>
          <a:noFill/>
          <a:ln/>
        </p:spPr>
        <p:txBody>
          <a:bodyPr wrap="square" lIns="0" tIns="0" rIns="0" bIns="0" rtlCol="0" anchor="t"/>
          <a:lstStyle/>
          <a:p>
            <a:pPr marL="0" indent="0" algn="l">
              <a:lnSpc>
                <a:spcPts val="4150"/>
              </a:lnSpc>
              <a:buNone/>
            </a:pPr>
            <a:r>
              <a:rPr lang="en-US" sz="3300" dirty="0">
                <a:solidFill>
                  <a:srgbClr val="2E3C4E"/>
                </a:solidFill>
                <a:latin typeface="Host Grotesk Medium" pitchFamily="34" charset="0"/>
                <a:ea typeface="Host Grotesk Medium" pitchFamily="34" charset="-122"/>
                <a:cs typeface="Host Grotesk Medium" pitchFamily="34" charset="-120"/>
              </a:rPr>
              <a:t>Learning in the Open – "Be Cool to Each Other" </a:t>
            </a:r>
            <a:r>
              <a:rPr lang="en-US" sz="3300" dirty="0">
                <a:solidFill>
                  <a:srgbClr val="000000"/>
                </a:solidFill>
                <a:latin typeface="Host Grotesk Medium" pitchFamily="34" charset="0"/>
                <a:ea typeface="Host Grotesk Medium" pitchFamily="34" charset="-122"/>
                <a:cs typeface="Host Grotesk Medium" pitchFamily="34" charset="-120"/>
              </a:rPr>
              <a:t>✌️</a:t>
            </a:r>
            <a:endParaRPr lang="en-US" sz="3300" dirty="0"/>
          </a:p>
        </p:txBody>
      </p:sp>
      <p:sp>
        <p:nvSpPr>
          <p:cNvPr id="4" name="Text 1"/>
          <p:cNvSpPr/>
          <p:nvPr/>
        </p:nvSpPr>
        <p:spPr>
          <a:xfrm>
            <a:off x="6533198" y="2189202"/>
            <a:ext cx="7303413" cy="1265158"/>
          </a:xfrm>
          <a:prstGeom prst="rect">
            <a:avLst/>
          </a:prstGeom>
          <a:noFill/>
          <a:ln/>
        </p:spPr>
        <p:txBody>
          <a:bodyPr wrap="square" lIns="0" tIns="0" rIns="0" bIns="0" rtlCol="0" anchor="t"/>
          <a:lstStyle/>
          <a:p>
            <a:pPr marL="0" indent="0" algn="l">
              <a:lnSpc>
                <a:spcPts val="3300"/>
              </a:lnSpc>
              <a:buNone/>
            </a:pPr>
            <a:r>
              <a:rPr lang="en-US" sz="2650" dirty="0">
                <a:solidFill>
                  <a:srgbClr val="95CCDA"/>
                </a:solidFill>
                <a:latin typeface="Host Grotesk Medium" pitchFamily="34" charset="0"/>
                <a:ea typeface="Host Grotesk Medium" pitchFamily="34" charset="-122"/>
                <a:cs typeface="Host Grotesk Medium" pitchFamily="34" charset="-120"/>
              </a:rPr>
              <a:t>Our community values reflect the best of Texas: friendliness, openness, and a genuine desire to help each other succeed.</a:t>
            </a:r>
            <a:endParaRPr lang="en-US" sz="2650" dirty="0"/>
          </a:p>
        </p:txBody>
      </p:sp>
      <p:sp>
        <p:nvSpPr>
          <p:cNvPr id="5" name="Shape 2"/>
          <p:cNvSpPr/>
          <p:nvPr/>
        </p:nvSpPr>
        <p:spPr>
          <a:xfrm>
            <a:off x="6280190" y="1936194"/>
            <a:ext cx="22860" cy="1771174"/>
          </a:xfrm>
          <a:prstGeom prst="rect">
            <a:avLst/>
          </a:prstGeom>
          <a:solidFill>
            <a:srgbClr val="95CCDA"/>
          </a:solidFill>
          <a:ln/>
        </p:spPr>
        <p:txBody>
          <a:bodyPr/>
          <a:lstStyle/>
          <a:p>
            <a:endParaRPr lang="en-US"/>
          </a:p>
        </p:txBody>
      </p:sp>
      <p:sp>
        <p:nvSpPr>
          <p:cNvPr id="6" name="Shape 3"/>
          <p:cNvSpPr/>
          <p:nvPr/>
        </p:nvSpPr>
        <p:spPr>
          <a:xfrm>
            <a:off x="6280190" y="3897154"/>
            <a:ext cx="7556421" cy="1897737"/>
          </a:xfrm>
          <a:prstGeom prst="roundRect">
            <a:avLst>
              <a:gd name="adj" fmla="val 3734"/>
            </a:avLst>
          </a:prstGeom>
          <a:solidFill>
            <a:srgbClr val="D9EDF2"/>
          </a:solidFill>
          <a:ln w="7620">
            <a:solidFill>
              <a:srgbClr val="BFD3D8"/>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456402" y="4073366"/>
            <a:ext cx="506016" cy="506016"/>
          </a:xfrm>
          <a:prstGeom prst="rect">
            <a:avLst/>
          </a:prstGeom>
        </p:spPr>
      </p:pic>
      <p:pic>
        <p:nvPicPr>
          <p:cNvPr id="8" name="Image 2" descr="preencoded.png"/>
          <p:cNvPicPr>
            <a:picLocks noChangeAspect="1"/>
          </p:cNvPicPr>
          <p:nvPr/>
        </p:nvPicPr>
        <p:blipFill>
          <a:blip r:embed="rId5"/>
          <a:stretch>
            <a:fillRect/>
          </a:stretch>
        </p:blipFill>
        <p:spPr>
          <a:xfrm>
            <a:off x="6595586" y="4183975"/>
            <a:ext cx="227647" cy="284678"/>
          </a:xfrm>
          <a:prstGeom prst="rect">
            <a:avLst/>
          </a:prstGeom>
        </p:spPr>
      </p:pic>
      <p:sp>
        <p:nvSpPr>
          <p:cNvPr id="9" name="Text 4"/>
          <p:cNvSpPr/>
          <p:nvPr/>
        </p:nvSpPr>
        <p:spPr>
          <a:xfrm>
            <a:off x="6456402" y="4747974"/>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Respect &amp; Inclusivity</a:t>
            </a:r>
            <a:endParaRPr lang="en-US" sz="1650" dirty="0"/>
          </a:p>
        </p:txBody>
      </p:sp>
      <p:sp>
        <p:nvSpPr>
          <p:cNvPr id="10" name="Text 5"/>
          <p:cNvSpPr/>
          <p:nvPr/>
        </p:nvSpPr>
        <p:spPr>
          <a:xfrm>
            <a:off x="6456402" y="5112663"/>
            <a:ext cx="7203996" cy="506016"/>
          </a:xfrm>
          <a:prstGeom prst="rect">
            <a:avLst/>
          </a:prstGeom>
          <a:noFill/>
          <a:ln/>
        </p:spPr>
        <p:txBody>
          <a:bodyPr wrap="squar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Our only rule is simple: "Be cool to each other, don't be gross." Texas hospitality meets tech community values.</a:t>
            </a:r>
            <a:endParaRPr lang="en-US" sz="1300" dirty="0"/>
          </a:p>
        </p:txBody>
      </p:sp>
      <p:sp>
        <p:nvSpPr>
          <p:cNvPr id="11" name="Shape 6"/>
          <p:cNvSpPr/>
          <p:nvPr/>
        </p:nvSpPr>
        <p:spPr>
          <a:xfrm>
            <a:off x="6280190" y="5963483"/>
            <a:ext cx="7556421" cy="1644729"/>
          </a:xfrm>
          <a:prstGeom prst="roundRect">
            <a:avLst>
              <a:gd name="adj" fmla="val 4308"/>
            </a:avLst>
          </a:prstGeom>
          <a:solidFill>
            <a:srgbClr val="D9EDF2"/>
          </a:solidFill>
          <a:ln w="7620">
            <a:solidFill>
              <a:srgbClr val="BFD3D8"/>
            </a:solidFill>
            <a:prstDash val="solid"/>
          </a:ln>
        </p:spPr>
        <p:txBody>
          <a:bodyPr/>
          <a:lstStyle/>
          <a:p>
            <a:endParaRPr lang="en-US"/>
          </a:p>
        </p:txBody>
      </p:sp>
      <p:pic>
        <p:nvPicPr>
          <p:cNvPr id="12" name="Image 3" descr="preencoded.png"/>
          <p:cNvPicPr>
            <a:picLocks noChangeAspect="1"/>
          </p:cNvPicPr>
          <p:nvPr/>
        </p:nvPicPr>
        <p:blipFill>
          <a:blip r:embed="rId6"/>
          <a:stretch>
            <a:fillRect/>
          </a:stretch>
        </p:blipFill>
        <p:spPr>
          <a:xfrm>
            <a:off x="6456402" y="6139696"/>
            <a:ext cx="506016" cy="506016"/>
          </a:xfrm>
          <a:prstGeom prst="rect">
            <a:avLst/>
          </a:prstGeom>
        </p:spPr>
      </p:pic>
      <p:pic>
        <p:nvPicPr>
          <p:cNvPr id="13" name="Image 4" descr="preencoded.png"/>
          <p:cNvPicPr>
            <a:picLocks noChangeAspect="1"/>
          </p:cNvPicPr>
          <p:nvPr/>
        </p:nvPicPr>
        <p:blipFill>
          <a:blip r:embed="rId7"/>
          <a:stretch>
            <a:fillRect/>
          </a:stretch>
        </p:blipFill>
        <p:spPr>
          <a:xfrm>
            <a:off x="6595586" y="6250305"/>
            <a:ext cx="227647" cy="284678"/>
          </a:xfrm>
          <a:prstGeom prst="rect">
            <a:avLst/>
          </a:prstGeom>
        </p:spPr>
      </p:pic>
      <p:sp>
        <p:nvSpPr>
          <p:cNvPr id="14" name="Text 7"/>
          <p:cNvSpPr/>
          <p:nvPr/>
        </p:nvSpPr>
        <p:spPr>
          <a:xfrm>
            <a:off x="6456402" y="6814304"/>
            <a:ext cx="3513058" cy="263485"/>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AI Enthusiasts of All Levels Welcome</a:t>
            </a:r>
            <a:endParaRPr lang="en-US" sz="1650" dirty="0"/>
          </a:p>
        </p:txBody>
      </p:sp>
      <p:sp>
        <p:nvSpPr>
          <p:cNvPr id="15" name="Text 8"/>
          <p:cNvSpPr/>
          <p:nvPr/>
        </p:nvSpPr>
        <p:spPr>
          <a:xfrm>
            <a:off x="6456402" y="7178993"/>
            <a:ext cx="7203996" cy="253008"/>
          </a:xfrm>
          <a:prstGeom prst="rect">
            <a:avLst/>
          </a:prstGeom>
          <a:noFill/>
          <a:ln/>
        </p:spPr>
        <p:txBody>
          <a:bodyPr wrap="non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We celebrate diverse perspectives and unique paths in AI, whether you're a beginner or expert.</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57238"/>
            <a:ext cx="7585710" cy="62769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Where and When We Meet </a:t>
            </a:r>
            <a:r>
              <a:rPr lang="en-US" sz="3900" dirty="0">
                <a:solidFill>
                  <a:srgbClr val="000000"/>
                </a:solidFill>
                <a:latin typeface="Host Grotesk Medium" pitchFamily="34" charset="0"/>
                <a:ea typeface="Host Grotesk Medium" pitchFamily="34" charset="-122"/>
                <a:cs typeface="Host Grotesk Medium" pitchFamily="34" charset="-120"/>
              </a:rPr>
              <a:t>🌟📅</a:t>
            </a:r>
            <a:endParaRPr lang="en-US" sz="3900" dirty="0"/>
          </a:p>
        </p:txBody>
      </p:sp>
      <p:pic>
        <p:nvPicPr>
          <p:cNvPr id="3" name="Image 0" descr="preencoded.png"/>
          <p:cNvPicPr>
            <a:picLocks noChangeAspect="1"/>
          </p:cNvPicPr>
          <p:nvPr/>
        </p:nvPicPr>
        <p:blipFill>
          <a:blip r:embed="rId3"/>
          <a:stretch>
            <a:fillRect/>
          </a:stretch>
        </p:blipFill>
        <p:spPr>
          <a:xfrm>
            <a:off x="793790" y="1905833"/>
            <a:ext cx="4926568" cy="4926568"/>
          </a:xfrm>
          <a:prstGeom prst="rect">
            <a:avLst/>
          </a:prstGeom>
        </p:spPr>
      </p:pic>
      <p:sp>
        <p:nvSpPr>
          <p:cNvPr id="4" name="Shape 1"/>
          <p:cNvSpPr/>
          <p:nvPr/>
        </p:nvSpPr>
        <p:spPr>
          <a:xfrm>
            <a:off x="10016609" y="1905833"/>
            <a:ext cx="22860" cy="5343168"/>
          </a:xfrm>
          <a:prstGeom prst="roundRect">
            <a:avLst>
              <a:gd name="adj" fmla="val 364651"/>
            </a:avLst>
          </a:prstGeom>
          <a:solidFill>
            <a:srgbClr val="BFD3D8"/>
          </a:solidFill>
          <a:ln/>
        </p:spPr>
        <p:txBody>
          <a:bodyPr/>
          <a:lstStyle/>
          <a:p>
            <a:endParaRPr lang="en-US"/>
          </a:p>
        </p:txBody>
      </p:sp>
      <p:sp>
        <p:nvSpPr>
          <p:cNvPr id="5" name="Shape 2"/>
          <p:cNvSpPr/>
          <p:nvPr/>
        </p:nvSpPr>
        <p:spPr>
          <a:xfrm>
            <a:off x="9232344" y="2117646"/>
            <a:ext cx="595313" cy="22860"/>
          </a:xfrm>
          <a:prstGeom prst="roundRect">
            <a:avLst>
              <a:gd name="adj" fmla="val 364651"/>
            </a:avLst>
          </a:prstGeom>
          <a:solidFill>
            <a:srgbClr val="BFD3D8"/>
          </a:solidFill>
          <a:ln/>
        </p:spPr>
        <p:txBody>
          <a:bodyPr/>
          <a:lstStyle/>
          <a:p>
            <a:endParaRPr lang="en-US"/>
          </a:p>
        </p:txBody>
      </p:sp>
      <p:sp>
        <p:nvSpPr>
          <p:cNvPr id="6" name="Shape 3"/>
          <p:cNvSpPr/>
          <p:nvPr/>
        </p:nvSpPr>
        <p:spPr>
          <a:xfrm>
            <a:off x="9804797" y="1905833"/>
            <a:ext cx="446484" cy="446484"/>
          </a:xfrm>
          <a:prstGeom prst="roundRect">
            <a:avLst>
              <a:gd name="adj" fmla="val 18670"/>
            </a:avLst>
          </a:prstGeom>
          <a:solidFill>
            <a:srgbClr val="D9EDF2"/>
          </a:solidFill>
          <a:ln w="7620">
            <a:solidFill>
              <a:srgbClr val="BFD3D8"/>
            </a:solidFill>
            <a:prstDash val="solid"/>
          </a:ln>
        </p:spPr>
        <p:txBody>
          <a:bodyPr/>
          <a:lstStyle/>
          <a:p>
            <a:endParaRPr lang="en-US"/>
          </a:p>
        </p:txBody>
      </p:sp>
      <p:sp>
        <p:nvSpPr>
          <p:cNvPr id="7" name="Text 4"/>
          <p:cNvSpPr/>
          <p:nvPr/>
        </p:nvSpPr>
        <p:spPr>
          <a:xfrm>
            <a:off x="9879211" y="1943040"/>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384653"/>
                </a:solidFill>
                <a:latin typeface="Host Grotesk Medium" pitchFamily="34" charset="0"/>
                <a:ea typeface="Host Grotesk Medium" pitchFamily="34" charset="-122"/>
                <a:cs typeface="Host Grotesk Medium" pitchFamily="34" charset="-120"/>
              </a:rPr>
              <a:t>1</a:t>
            </a:r>
            <a:endParaRPr lang="en-US" sz="2300" dirty="0"/>
          </a:p>
        </p:txBody>
      </p:sp>
      <p:sp>
        <p:nvSpPr>
          <p:cNvPr id="8" name="Text 5"/>
          <p:cNvSpPr/>
          <p:nvPr/>
        </p:nvSpPr>
        <p:spPr>
          <a:xfrm>
            <a:off x="6212086" y="1974056"/>
            <a:ext cx="2823686" cy="620316"/>
          </a:xfrm>
          <a:prstGeom prst="rect">
            <a:avLst/>
          </a:prstGeom>
          <a:noFill/>
          <a:ln/>
        </p:spPr>
        <p:txBody>
          <a:bodyPr wrap="square" lIns="0" tIns="0" rIns="0" bIns="0" rtlCol="0" anchor="t"/>
          <a:lstStyle/>
          <a:p>
            <a:pPr marL="0" indent="0" algn="r">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Monthly Showcases, Labs &amp; Mixer</a:t>
            </a:r>
            <a:endParaRPr lang="en-US" sz="1950" dirty="0"/>
          </a:p>
        </p:txBody>
      </p:sp>
      <p:sp>
        <p:nvSpPr>
          <p:cNvPr id="9" name="Text 6"/>
          <p:cNvSpPr/>
          <p:nvPr/>
        </p:nvSpPr>
        <p:spPr>
          <a:xfrm>
            <a:off x="6212086" y="2792730"/>
            <a:ext cx="2823686" cy="297656"/>
          </a:xfrm>
          <a:prstGeom prst="rect">
            <a:avLst/>
          </a:prstGeom>
          <a:noFill/>
          <a:ln/>
        </p:spPr>
        <p:txBody>
          <a:bodyPr wrap="none" lIns="0" tIns="0" rIns="0" bIns="0" rtlCol="0" anchor="t"/>
          <a:lstStyle/>
          <a:p>
            <a:pPr marL="0" indent="0" algn="r">
              <a:lnSpc>
                <a:spcPts val="2300"/>
              </a:lnSpc>
              <a:buNone/>
            </a:pPr>
            <a:r>
              <a:rPr lang="en-US" sz="1550" dirty="0">
                <a:solidFill>
                  <a:srgbClr val="95CCDA"/>
                </a:solidFill>
                <a:latin typeface="Roboto" pitchFamily="34" charset="0"/>
                <a:ea typeface="Roboto" pitchFamily="34" charset="-122"/>
                <a:cs typeface="Roboto" pitchFamily="34" charset="-120"/>
              </a:rPr>
              <a:t>Location: ACC RGC3000</a:t>
            </a:r>
            <a:endParaRPr lang="en-US" sz="1550" dirty="0"/>
          </a:p>
        </p:txBody>
      </p:sp>
      <p:sp>
        <p:nvSpPr>
          <p:cNvPr id="10" name="Text 7"/>
          <p:cNvSpPr/>
          <p:nvPr/>
        </p:nvSpPr>
        <p:spPr>
          <a:xfrm>
            <a:off x="6212086" y="3268980"/>
            <a:ext cx="2823686" cy="1488281"/>
          </a:xfrm>
          <a:prstGeom prst="rect">
            <a:avLst/>
          </a:prstGeom>
          <a:noFill/>
          <a:ln/>
        </p:spPr>
        <p:txBody>
          <a:bodyPr wrap="square" lIns="0" tIns="0" rIns="0" bIns="0" rtlCol="0" anchor="t"/>
          <a:lstStyle/>
          <a:p>
            <a:pPr marL="0" indent="0" algn="r">
              <a:lnSpc>
                <a:spcPts val="2300"/>
              </a:lnSpc>
              <a:buNone/>
            </a:pPr>
            <a:r>
              <a:rPr lang="en-US" sz="1550" dirty="0">
                <a:solidFill>
                  <a:srgbClr val="384653"/>
                </a:solidFill>
                <a:latin typeface="Roboto" pitchFamily="34" charset="0"/>
                <a:ea typeface="Roboto" pitchFamily="34" charset="-122"/>
                <a:cs typeface="Roboto" pitchFamily="34" charset="-120"/>
              </a:rPr>
              <a:t>Community members and vendors share projects, demos, and hands-on learning opportunities in a collaborative Texas atmosphere</a:t>
            </a:r>
            <a:endParaRPr lang="en-US" sz="1550" dirty="0"/>
          </a:p>
        </p:txBody>
      </p:sp>
      <p:sp>
        <p:nvSpPr>
          <p:cNvPr id="11" name="Shape 8"/>
          <p:cNvSpPr/>
          <p:nvPr/>
        </p:nvSpPr>
        <p:spPr>
          <a:xfrm>
            <a:off x="10228421" y="3308271"/>
            <a:ext cx="595313" cy="22860"/>
          </a:xfrm>
          <a:prstGeom prst="roundRect">
            <a:avLst>
              <a:gd name="adj" fmla="val 364651"/>
            </a:avLst>
          </a:prstGeom>
          <a:solidFill>
            <a:srgbClr val="BFD3D8"/>
          </a:solidFill>
          <a:ln/>
        </p:spPr>
        <p:txBody>
          <a:bodyPr/>
          <a:lstStyle/>
          <a:p>
            <a:endParaRPr lang="en-US"/>
          </a:p>
        </p:txBody>
      </p:sp>
      <p:sp>
        <p:nvSpPr>
          <p:cNvPr id="12" name="Shape 9"/>
          <p:cNvSpPr/>
          <p:nvPr/>
        </p:nvSpPr>
        <p:spPr>
          <a:xfrm>
            <a:off x="9804797" y="3096458"/>
            <a:ext cx="446484" cy="446484"/>
          </a:xfrm>
          <a:prstGeom prst="roundRect">
            <a:avLst>
              <a:gd name="adj" fmla="val 18670"/>
            </a:avLst>
          </a:prstGeom>
          <a:solidFill>
            <a:srgbClr val="D9EDF2"/>
          </a:solidFill>
          <a:ln w="7620">
            <a:solidFill>
              <a:srgbClr val="BFD3D8"/>
            </a:solidFill>
            <a:prstDash val="solid"/>
          </a:ln>
        </p:spPr>
        <p:txBody>
          <a:bodyPr/>
          <a:lstStyle/>
          <a:p>
            <a:endParaRPr lang="en-US"/>
          </a:p>
        </p:txBody>
      </p:sp>
      <p:sp>
        <p:nvSpPr>
          <p:cNvPr id="13" name="Text 10"/>
          <p:cNvSpPr/>
          <p:nvPr/>
        </p:nvSpPr>
        <p:spPr>
          <a:xfrm>
            <a:off x="9879211" y="3133665"/>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384653"/>
                </a:solidFill>
                <a:latin typeface="Host Grotesk Medium" pitchFamily="34" charset="0"/>
                <a:ea typeface="Host Grotesk Medium" pitchFamily="34" charset="-122"/>
                <a:cs typeface="Host Grotesk Medium" pitchFamily="34" charset="-120"/>
              </a:rPr>
              <a:t>2</a:t>
            </a:r>
            <a:endParaRPr lang="en-US" sz="2300" dirty="0"/>
          </a:p>
        </p:txBody>
      </p:sp>
      <p:sp>
        <p:nvSpPr>
          <p:cNvPr id="14" name="Text 11"/>
          <p:cNvSpPr/>
          <p:nvPr/>
        </p:nvSpPr>
        <p:spPr>
          <a:xfrm>
            <a:off x="11020306" y="316468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Hacky Hours (ad hoc)</a:t>
            </a:r>
            <a:endParaRPr lang="en-US" sz="1950" dirty="0"/>
          </a:p>
        </p:txBody>
      </p:sp>
      <p:sp>
        <p:nvSpPr>
          <p:cNvPr id="15" name="Text 12"/>
          <p:cNvSpPr/>
          <p:nvPr/>
        </p:nvSpPr>
        <p:spPr>
          <a:xfrm>
            <a:off x="11020306" y="3673197"/>
            <a:ext cx="2823805" cy="297656"/>
          </a:xfrm>
          <a:prstGeom prst="rect">
            <a:avLst/>
          </a:prstGeom>
          <a:noFill/>
          <a:ln/>
        </p:spPr>
        <p:txBody>
          <a:bodyPr wrap="none" lIns="0" tIns="0" rIns="0" bIns="0" rtlCol="0" anchor="t"/>
          <a:lstStyle/>
          <a:p>
            <a:pPr marL="0" indent="0" algn="l">
              <a:lnSpc>
                <a:spcPts val="2300"/>
              </a:lnSpc>
              <a:buNone/>
            </a:pPr>
            <a:r>
              <a:rPr lang="en-US" sz="1550" dirty="0">
                <a:solidFill>
                  <a:srgbClr val="95CCDA"/>
                </a:solidFill>
                <a:latin typeface="Roboto" pitchFamily="34" charset="0"/>
                <a:ea typeface="Roboto" pitchFamily="34" charset="-122"/>
                <a:cs typeface="Roboto" pitchFamily="34" charset="-120"/>
              </a:rPr>
              <a:t>Location: Rotating Local Bars</a:t>
            </a:r>
            <a:endParaRPr lang="en-US" sz="1550" dirty="0"/>
          </a:p>
        </p:txBody>
      </p:sp>
      <p:sp>
        <p:nvSpPr>
          <p:cNvPr id="16" name="Text 13"/>
          <p:cNvSpPr/>
          <p:nvPr/>
        </p:nvSpPr>
        <p:spPr>
          <a:xfrm>
            <a:off x="11020306" y="4149447"/>
            <a:ext cx="2823805"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Informal happy hours at local spots; meet, discuss, and relax with fellow AI enthusiasts over Texas craft beers</a:t>
            </a:r>
            <a:endParaRPr lang="en-US" sz="1550" dirty="0"/>
          </a:p>
        </p:txBody>
      </p:sp>
      <p:sp>
        <p:nvSpPr>
          <p:cNvPr id="17" name="Shape 14"/>
          <p:cNvSpPr/>
          <p:nvPr/>
        </p:nvSpPr>
        <p:spPr>
          <a:xfrm>
            <a:off x="9232344" y="5365909"/>
            <a:ext cx="595313" cy="22860"/>
          </a:xfrm>
          <a:prstGeom prst="roundRect">
            <a:avLst>
              <a:gd name="adj" fmla="val 364651"/>
            </a:avLst>
          </a:prstGeom>
          <a:solidFill>
            <a:srgbClr val="BFD3D8"/>
          </a:solidFill>
          <a:ln/>
        </p:spPr>
        <p:txBody>
          <a:bodyPr/>
          <a:lstStyle/>
          <a:p>
            <a:endParaRPr lang="en-US"/>
          </a:p>
        </p:txBody>
      </p:sp>
      <p:sp>
        <p:nvSpPr>
          <p:cNvPr id="18" name="Shape 15"/>
          <p:cNvSpPr/>
          <p:nvPr/>
        </p:nvSpPr>
        <p:spPr>
          <a:xfrm>
            <a:off x="9804797" y="5154097"/>
            <a:ext cx="446484" cy="446484"/>
          </a:xfrm>
          <a:prstGeom prst="roundRect">
            <a:avLst>
              <a:gd name="adj" fmla="val 18670"/>
            </a:avLst>
          </a:prstGeom>
          <a:solidFill>
            <a:srgbClr val="D9EDF2"/>
          </a:solidFill>
          <a:ln w="7620">
            <a:solidFill>
              <a:srgbClr val="BFD3D8"/>
            </a:solidFill>
            <a:prstDash val="solid"/>
          </a:ln>
        </p:spPr>
        <p:txBody>
          <a:bodyPr/>
          <a:lstStyle/>
          <a:p>
            <a:endParaRPr lang="en-US"/>
          </a:p>
        </p:txBody>
      </p:sp>
      <p:sp>
        <p:nvSpPr>
          <p:cNvPr id="19" name="Text 16"/>
          <p:cNvSpPr/>
          <p:nvPr/>
        </p:nvSpPr>
        <p:spPr>
          <a:xfrm>
            <a:off x="9879211" y="5191304"/>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384653"/>
                </a:solidFill>
                <a:latin typeface="Host Grotesk Medium" pitchFamily="34" charset="0"/>
                <a:ea typeface="Host Grotesk Medium" pitchFamily="34" charset="-122"/>
                <a:cs typeface="Host Grotesk Medium" pitchFamily="34" charset="-120"/>
              </a:rPr>
              <a:t>3</a:t>
            </a:r>
            <a:endParaRPr lang="en-US" sz="2300" dirty="0"/>
          </a:p>
        </p:txBody>
      </p:sp>
      <p:sp>
        <p:nvSpPr>
          <p:cNvPr id="20" name="Text 17"/>
          <p:cNvSpPr/>
          <p:nvPr/>
        </p:nvSpPr>
        <p:spPr>
          <a:xfrm>
            <a:off x="6554867" y="5222319"/>
            <a:ext cx="2480905" cy="310158"/>
          </a:xfrm>
          <a:prstGeom prst="rect">
            <a:avLst/>
          </a:prstGeom>
          <a:noFill/>
          <a:ln/>
        </p:spPr>
        <p:txBody>
          <a:bodyPr wrap="none" lIns="0" tIns="0" rIns="0" bIns="0" rtlCol="0" anchor="t"/>
          <a:lstStyle/>
          <a:p>
            <a:pPr marL="0" indent="0" algn="r">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Weekly Virtual Syncs</a:t>
            </a:r>
            <a:endParaRPr lang="en-US" sz="1950" dirty="0"/>
          </a:p>
        </p:txBody>
      </p:sp>
      <p:sp>
        <p:nvSpPr>
          <p:cNvPr id="21" name="Text 18"/>
          <p:cNvSpPr/>
          <p:nvPr/>
        </p:nvSpPr>
        <p:spPr>
          <a:xfrm>
            <a:off x="6212086" y="5730835"/>
            <a:ext cx="2823686" cy="297656"/>
          </a:xfrm>
          <a:prstGeom prst="rect">
            <a:avLst/>
          </a:prstGeom>
          <a:noFill/>
          <a:ln/>
        </p:spPr>
        <p:txBody>
          <a:bodyPr wrap="none" lIns="0" tIns="0" rIns="0" bIns="0" rtlCol="0" anchor="t"/>
          <a:lstStyle/>
          <a:p>
            <a:pPr marL="0" indent="0" algn="r">
              <a:lnSpc>
                <a:spcPts val="2300"/>
              </a:lnSpc>
              <a:buNone/>
            </a:pPr>
            <a:r>
              <a:rPr lang="en-US" sz="1550" dirty="0">
                <a:solidFill>
                  <a:srgbClr val="95CCDA"/>
                </a:solidFill>
                <a:latin typeface="Roboto" pitchFamily="34" charset="0"/>
                <a:ea typeface="Roboto" pitchFamily="34" charset="-122"/>
                <a:cs typeface="Roboto" pitchFamily="34" charset="-120"/>
              </a:rPr>
              <a:t>Online: Tuesdays at 5PM</a:t>
            </a:r>
            <a:endParaRPr lang="en-US" sz="1550" dirty="0"/>
          </a:p>
        </p:txBody>
      </p:sp>
      <p:sp>
        <p:nvSpPr>
          <p:cNvPr id="22" name="Text 19"/>
          <p:cNvSpPr/>
          <p:nvPr/>
        </p:nvSpPr>
        <p:spPr>
          <a:xfrm>
            <a:off x="6212086" y="6207085"/>
            <a:ext cx="2823686" cy="892969"/>
          </a:xfrm>
          <a:prstGeom prst="rect">
            <a:avLst/>
          </a:prstGeom>
          <a:noFill/>
          <a:ln/>
        </p:spPr>
        <p:txBody>
          <a:bodyPr wrap="square" lIns="0" tIns="0" rIns="0" bIns="0" rtlCol="0" anchor="t"/>
          <a:lstStyle/>
          <a:p>
            <a:pPr marL="0" indent="0" algn="r">
              <a:lnSpc>
                <a:spcPts val="2300"/>
              </a:lnSpc>
              <a:buNone/>
            </a:pPr>
            <a:r>
              <a:rPr lang="en-US" sz="1550" dirty="0">
                <a:solidFill>
                  <a:srgbClr val="384653"/>
                </a:solidFill>
                <a:latin typeface="Roboto" pitchFamily="34" charset="0"/>
                <a:ea typeface="Roboto" pitchFamily="34" charset="-122"/>
                <a:cs typeface="Roboto" pitchFamily="34" charset="-120"/>
              </a:rPr>
              <a:t>Workshopping, problem-solving, and AI discussions from the comfort of your home or office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TotalTime>
  <Words>4435</Words>
  <Application>Microsoft Macintosh PowerPoint</Application>
  <PresentationFormat>Custom</PresentationFormat>
  <Paragraphs>449</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Roboto</vt:lpstr>
      <vt:lpstr>Raleway Light</vt:lpstr>
      <vt:lpstr>Raleway</vt:lpstr>
      <vt:lpstr>Consolas</vt:lpstr>
      <vt:lpstr>Arial</vt:lpstr>
      <vt:lpstr>Host Grotesk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Colin McNamara</cp:lastModifiedBy>
  <cp:revision>7</cp:revision>
  <dcterms:created xsi:type="dcterms:W3CDTF">2025-09-10T00:57:32Z</dcterms:created>
  <dcterms:modified xsi:type="dcterms:W3CDTF">2025-10-01T15:48:14Z</dcterms:modified>
</cp:coreProperties>
</file>